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6858000" cx="9144000"/>
  <p:notesSz cx="6858000" cy="9144000"/>
  <p:embeddedFontLst>
    <p:embeddedFont>
      <p:font typeface="Nunito"/>
      <p:regular r:id="rId18"/>
      <p:bold r:id="rId19"/>
      <p:italic r:id="rId20"/>
      <p:boldItalic r:id="rId21"/>
    </p:embeddedFont>
    <p:embeddedFont>
      <p:font typeface="Helvetica Neue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6" roundtripDataSignature="AMtx7mg0AoSRMCJ0AKQB0cTgIW6RsAZb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italic.fntdata"/><Relationship Id="rId22" Type="http://schemas.openxmlformats.org/officeDocument/2006/relationships/font" Target="fonts/HelveticaNeue-regular.fntdata"/><Relationship Id="rId21" Type="http://schemas.openxmlformats.org/officeDocument/2006/relationships/font" Target="fonts/Nunito-boldItalic.fntdata"/><Relationship Id="rId24" Type="http://schemas.openxmlformats.org/officeDocument/2006/relationships/font" Target="fonts/HelveticaNeue-italic.fntdata"/><Relationship Id="rId23" Type="http://schemas.openxmlformats.org/officeDocument/2006/relationships/font" Target="fonts/HelveticaNeue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customschemas.google.com/relationships/presentationmetadata" Target="metadata"/><Relationship Id="rId25" Type="http://schemas.openxmlformats.org/officeDocument/2006/relationships/font" Target="fonts/HelveticaNeue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Nunito-bold.fntdata"/><Relationship Id="rId18" Type="http://schemas.openxmlformats.org/officeDocument/2006/relationships/font" Target="fonts/Nuni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8" name="Google Shape;27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3" name="Google Shape;293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9" name="Google Shape;179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3" name="Google Shape;243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2" name="Google Shape;25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3338b7d2c1_0_9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13338b7d2c1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SoP:</a:t>
            </a:r>
            <a:r>
              <a:rPr lang="fr-FR" sz="1050">
                <a:highlight>
                  <a:srgbClr val="F5F5F5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procedimientos normalizados de operación</a:t>
            </a:r>
            <a:endParaRPr sz="1050">
              <a:highlight>
                <a:srgbClr val="F5F5F5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CdC: </a:t>
            </a:r>
            <a:r>
              <a:rPr lang="fr-FR"/>
              <a:t>código</a:t>
            </a:r>
            <a:r>
              <a:rPr lang="fr-FR"/>
              <a:t> de conducta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FSP: proveedores de servicios financieros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MPD: seguimiento/monitoreo posterior a la distribución</a:t>
            </a:r>
            <a:endParaRPr/>
          </a:p>
        </p:txBody>
      </p:sp>
      <p:sp>
        <p:nvSpPr>
          <p:cNvPr id="265" name="Google Shape;265;g13338b7d2c1_0_9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2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3" name="Google Shape;73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2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3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3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3338b7d2c1_0_111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g13338b7d2c1_0_11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7" name="Google Shape;97;g13338b7d2c1_0_111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g13338b7d2c1_0_111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g13338b7d2c1_0_11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3338b7d2c1_0_1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g13338b7d2c1_0_117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g13338b7d2c1_0_117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g13338b7d2c1_0_117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g13338b7d2c1_0_117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3338b7d2c1_0_123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8" name="Google Shape;108;g13338b7d2c1_0_123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17500" lvl="1" marL="9144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09" name="Google Shape;109;g13338b7d2c1_0_123"/>
          <p:cNvSpPr txBox="1"/>
          <p:nvPr>
            <p:ph idx="12" type="sldNum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-tête de section" type="secHead">
  <p:cSld name="SECTION_HEADER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3338b7d2c1_0_127"/>
          <p:cNvSpPr txBox="1"/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g13338b7d2c1_0_127"/>
          <p:cNvSpPr txBox="1"/>
          <p:nvPr>
            <p:ph idx="1" type="body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3" name="Google Shape;113;g13338b7d2c1_0_127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g13338b7d2c1_0_127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g13338b7d2c1_0_127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3338b7d2c1_0_1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g13338b7d2c1_0_133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19" name="Google Shape;119;g13338b7d2c1_0_133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20" name="Google Shape;120;g13338b7d2c1_0_13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g13338b7d2c1_0_133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g13338b7d2c1_0_13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3338b7d2c1_0_14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g13338b7d2c1_0_140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6" name="Google Shape;126;g13338b7d2c1_0_140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27" name="Google Shape;127;g13338b7d2c1_0_140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8" name="Google Shape;128;g13338b7d2c1_0_140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29" name="Google Shape;129;g13338b7d2c1_0_140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g13338b7d2c1_0_140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g13338b7d2c1_0_14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3338b7d2c1_0_14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g13338b7d2c1_0_149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g13338b7d2c1_0_149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g13338b7d2c1_0_149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3338b7d2c1_0_154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g13338b7d2c1_0_154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g13338b7d2c1_0_15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3338b7d2c1_0_158"/>
          <p:cNvSpPr txBox="1"/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g13338b7d2c1_0_158"/>
          <p:cNvSpPr txBox="1"/>
          <p:nvPr>
            <p:ph idx="1" type="body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44" name="Google Shape;144;g13338b7d2c1_0_158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45" name="Google Shape;145;g13338b7d2c1_0_158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g13338b7d2c1_0_158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g13338b7d2c1_0_158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3338b7d2c1_0_165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g13338b7d2c1_0_16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" name="Google Shape;151;g13338b7d2c1_0_165"/>
          <p:cNvSpPr txBox="1"/>
          <p:nvPr>
            <p:ph idx="1" type="body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52" name="Google Shape;152;g13338b7d2c1_0_165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g13338b7d2c1_0_165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g13338b7d2c1_0_16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3338b7d2c1_0_17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g13338b7d2c1_0_172"/>
          <p:cNvSpPr txBox="1"/>
          <p:nvPr>
            <p:ph idx="1" type="body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g13338b7d2c1_0_172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g13338b7d2c1_0_172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g13338b7d2c1_0_172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3338b7d2c1_0_178"/>
          <p:cNvSpPr txBox="1"/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g13338b7d2c1_0_178"/>
          <p:cNvSpPr txBox="1"/>
          <p:nvPr>
            <p:ph idx="1" type="body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" name="Google Shape;164;g13338b7d2c1_0_178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g13338b7d2c1_0_178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g13338b7d2c1_0_178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/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17500" lvl="1" marL="914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30" name="Google Shape;30;p14"/>
          <p:cNvSpPr txBox="1"/>
          <p:nvPr>
            <p:ph idx="12" type="sldNum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-tête de section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1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1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1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5" name="Google Shape;65;p2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6" name="Google Shape;66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3338b7d2c1_0_10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0" name="Google Shape;90;g13338b7d2c1_0_105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g13338b7d2c1_0_105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g13338b7d2c1_0_105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g13338b7d2c1_0_10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jpg"/><Relationship Id="rId5" Type="http://schemas.openxmlformats.org/officeDocument/2006/relationships/image" Target="../media/image1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gbvaor.net/node/1607" TargetMode="External"/><Relationship Id="rId4" Type="http://schemas.openxmlformats.org/officeDocument/2006/relationships/hyperlink" Target="https://gbvguidelines.org/en/documents/%20cash-voucher-assistance-and-gbv-%20compendium-practical/" TargetMode="External"/><Relationship Id="rId9" Type="http://schemas.openxmlformats.org/officeDocument/2006/relationships/image" Target="../media/image8.png"/><Relationship Id="rId5" Type="http://schemas.openxmlformats.org/officeDocument/2006/relationships/hyperlink" Target="https://www.globalprotectioncluster.org/wp-content/uploads/GPC-TTC4P-COVID-19-Tip-Sheet.pdf" TargetMode="External"/><Relationship Id="rId6" Type="http://schemas.openxmlformats.org/officeDocument/2006/relationships/image" Target="../media/image15.png"/><Relationship Id="rId7" Type="http://schemas.openxmlformats.org/officeDocument/2006/relationships/image" Target="../media/image14.png"/><Relationship Id="rId8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19.jpg"/><Relationship Id="rId5" Type="http://schemas.openxmlformats.org/officeDocument/2006/relationships/image" Target="../media/image1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Relationship Id="rId4" Type="http://schemas.openxmlformats.org/officeDocument/2006/relationships/image" Target="../media/image3.png"/><Relationship Id="rId5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0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9" Type="http://schemas.openxmlformats.org/officeDocument/2006/relationships/image" Target="../media/image3.png"/><Relationship Id="rId5" Type="http://schemas.openxmlformats.org/officeDocument/2006/relationships/image" Target="../media/image9.png"/><Relationship Id="rId6" Type="http://schemas.openxmlformats.org/officeDocument/2006/relationships/image" Target="../media/image1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3.png"/><Relationship Id="rId5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3.png"/><Relationship Id="rId5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Relationship Id="rId4" Type="http://schemas.openxmlformats.org/officeDocument/2006/relationships/hyperlink" Target="https://gbvguidelines.org/wp/wp-content/uploads/2018/03/GBV_PocketGuide021718.pdf" TargetMode="External"/><Relationship Id="rId5" Type="http://schemas.openxmlformats.org/officeDocument/2006/relationships/image" Target="../media/image3.png"/><Relationship Id="rId6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20.png"/><Relationship Id="rId10" Type="http://schemas.openxmlformats.org/officeDocument/2006/relationships/hyperlink" Target="https://gbvguidelines.org/wp/wp-content/uploads/2020/10/GBV-and-CBI-Guidance-Rakhine-State-July-2020-FINAL.pdf" TargetMode="External"/><Relationship Id="rId13" Type="http://schemas.openxmlformats.org/officeDocument/2006/relationships/image" Target="../media/image18.png"/><Relationship Id="rId12" Type="http://schemas.openxmlformats.org/officeDocument/2006/relationships/image" Target="../media/image22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calpnetwork.org/publication/establishing-a-cash-working-group-and-gbv-sub-cluster-task-force-nw-syria-case-study/" TargetMode="External"/><Relationship Id="rId4" Type="http://schemas.openxmlformats.org/officeDocument/2006/relationships/hyperlink" Target="https://gbvaor.net/sites/default/files/2022-04/GBV%20Considerations%20for%20Women%20and%20Girls%20-%20Cash%20in%20Ukraine%20and%20the%20Regional%20Refugee%20Response%20final%20-%20March%2022.pdf" TargetMode="External"/><Relationship Id="rId9" Type="http://schemas.openxmlformats.org/officeDocument/2006/relationships/hyperlink" Target="https://www.calpnetwork.org/publication/burundi-case-study-how-can-we-reduce-gbv-risks-in-cash-and-voucher-assistance/" TargetMode="External"/><Relationship Id="rId15" Type="http://schemas.openxmlformats.org/officeDocument/2006/relationships/image" Target="../media/image3.png"/><Relationship Id="rId14" Type="http://schemas.openxmlformats.org/officeDocument/2006/relationships/image" Target="../media/image23.png"/><Relationship Id="rId16" Type="http://schemas.openxmlformats.org/officeDocument/2006/relationships/image" Target="../media/image8.png"/><Relationship Id="rId5" Type="http://schemas.openxmlformats.org/officeDocument/2006/relationships/hyperlink" Target="https://gbvaor.net/sites/default/files/2022-04/GBV%20Considerations%20for%20Women%20and%20Girls%20-%20Cash%20in%20Ukraine%20and%20the%20Regional%20Refugee%20Response%20final%20-%20March%2022.pdf" TargetMode="External"/><Relationship Id="rId6" Type="http://schemas.openxmlformats.org/officeDocument/2006/relationships/hyperlink" Target="https://reliefweb.int/report/ukraine/gender-based-violence-gbv-risk-analysis-cash-and-voucher-assistance-cva-ukraine" TargetMode="External"/><Relationship Id="rId7" Type="http://schemas.openxmlformats.org/officeDocument/2006/relationships/hyperlink" Target="https://reliefweb.int/report/ukraine/gender-based-violence-gbv-risk-analysis-cash-and-voucher-assistance-cva-ukraine" TargetMode="External"/><Relationship Id="rId8" Type="http://schemas.openxmlformats.org/officeDocument/2006/relationships/hyperlink" Target="https://www.calpnetwork.org/publication/somalia-cva-case-study-cash-and-voucher-assistance-and-gender-based-violence-risk-mitigatio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3575" y="5629424"/>
            <a:ext cx="1493287" cy="8848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FPA logo original 600dpi.jpg" id="172" name="Google Shape;17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29123" y="5881146"/>
            <a:ext cx="1354281" cy="6330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abita Darlami.jpg" id="173" name="Google Shape;173;p1"/>
          <p:cNvPicPr preferRelativeResize="0"/>
          <p:nvPr/>
        </p:nvPicPr>
        <p:blipFill rotWithShape="1">
          <a:blip r:embed="rId5">
            <a:alphaModFix/>
          </a:blip>
          <a:srcRect b="0" l="0" r="0" t="10000"/>
          <a:stretch/>
        </p:blipFill>
        <p:spPr>
          <a:xfrm>
            <a:off x="0" y="0"/>
            <a:ext cx="91440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"/>
          <p:cNvSpPr/>
          <p:nvPr/>
        </p:nvSpPr>
        <p:spPr>
          <a:xfrm>
            <a:off x="0" y="3886200"/>
            <a:ext cx="9242481" cy="1600200"/>
          </a:xfrm>
          <a:prstGeom prst="rect">
            <a:avLst/>
          </a:prstGeom>
          <a:solidFill>
            <a:schemeClr val="lt1">
              <a:alpha val="5333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"/>
          <p:cNvSpPr txBox="1"/>
          <p:nvPr>
            <p:ph type="ctrTitle"/>
          </p:nvPr>
        </p:nvSpPr>
        <p:spPr>
          <a:xfrm>
            <a:off x="0" y="3568325"/>
            <a:ext cx="9144000" cy="174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4400"/>
              <a:buFont typeface="Calibri"/>
              <a:buNone/>
            </a:pPr>
            <a:r>
              <a:rPr b="1" lang="fr-FR" sz="3600">
                <a:solidFill>
                  <a:srgbClr val="660066"/>
                </a:solidFill>
                <a:latin typeface="Nunito"/>
                <a:ea typeface="Nunito"/>
                <a:cs typeface="Nunito"/>
                <a:sym typeface="Nunito"/>
              </a:rPr>
              <a:t>¿Cómo mitigar los riesgos de VBG</a:t>
            </a:r>
            <a:r>
              <a:rPr b="1" lang="fr-FR" sz="3600">
                <a:latin typeface="Nunito"/>
                <a:ea typeface="Nunito"/>
                <a:cs typeface="Nunito"/>
                <a:sym typeface="Nunito"/>
              </a:rPr>
              <a:t> </a:t>
            </a:r>
            <a:br>
              <a:rPr b="1" lang="fr-FR" sz="3600">
                <a:latin typeface="Nunito"/>
                <a:ea typeface="Nunito"/>
                <a:cs typeface="Nunito"/>
                <a:sym typeface="Nunito"/>
              </a:rPr>
            </a:br>
            <a:r>
              <a:rPr b="1" lang="fr-FR" sz="3600">
                <a:latin typeface="Nunito"/>
                <a:ea typeface="Nunito"/>
                <a:cs typeface="Nunito"/>
                <a:sym typeface="Nunito"/>
              </a:rPr>
              <a:t>en la Asistencia en Efectivo y Cupones?</a:t>
            </a:r>
            <a:r>
              <a:rPr b="1" i="1" lang="fr-FR" sz="3600">
                <a:latin typeface="Nunito"/>
                <a:ea typeface="Nunito"/>
                <a:cs typeface="Nunito"/>
                <a:sym typeface="Nunito"/>
              </a:rPr>
              <a:t> </a:t>
            </a:r>
            <a:endParaRPr sz="36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76" name="Google Shape;176;p1"/>
          <p:cNvSpPr/>
          <p:nvPr/>
        </p:nvSpPr>
        <p:spPr>
          <a:xfrm>
            <a:off x="2040111" y="5806374"/>
            <a:ext cx="51624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i="0" lang="fr-FR" sz="1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Introducción para el CWG de (</a:t>
            </a:r>
            <a:r>
              <a:rPr i="1" lang="fr-FR" sz="1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nombre de país</a:t>
            </a:r>
            <a:r>
              <a:rPr i="0" lang="fr-FR" sz="1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)</a:t>
            </a:r>
            <a:br>
              <a:rPr i="0" lang="fr-FR" sz="1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i="0" lang="fr-FR" sz="1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(</a:t>
            </a:r>
            <a:r>
              <a:rPr i="1" lang="fr-FR" sz="1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fecha y lugar</a:t>
            </a:r>
            <a:r>
              <a:rPr i="0" lang="fr-FR" sz="1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)</a:t>
            </a:r>
            <a:endParaRPr sz="12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0"/>
          <p:cNvSpPr/>
          <p:nvPr/>
        </p:nvSpPr>
        <p:spPr>
          <a:xfrm>
            <a:off x="5092800" y="4585100"/>
            <a:ext cx="3733800" cy="1703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9050">
            <a:solidFill>
              <a:srgbClr val="660066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0"/>
          <p:cNvSpPr/>
          <p:nvPr/>
        </p:nvSpPr>
        <p:spPr>
          <a:xfrm>
            <a:off x="-50" y="0"/>
            <a:ext cx="9144000" cy="1448100"/>
          </a:xfrm>
          <a:prstGeom prst="rect">
            <a:avLst/>
          </a:prstGeom>
          <a:solidFill>
            <a:srgbClr val="ECE5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10"/>
          <p:cNvSpPr txBox="1"/>
          <p:nvPr>
            <p:ph type="title"/>
          </p:nvPr>
        </p:nvSpPr>
        <p:spPr>
          <a:xfrm>
            <a:off x="494700" y="47431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2800"/>
              <a:buFont typeface="Calibri"/>
              <a:buNone/>
            </a:pPr>
            <a:r>
              <a:rPr b="1" lang="fr-FR" sz="2700">
                <a:solidFill>
                  <a:srgbClr val="660066"/>
                </a:solidFill>
              </a:rPr>
              <a:t>Recursos clave</a:t>
            </a:r>
            <a:endParaRPr b="1" sz="2700"/>
          </a:p>
        </p:txBody>
      </p:sp>
      <p:sp>
        <p:nvSpPr>
          <p:cNvPr id="283" name="Google Shape;283;p10"/>
          <p:cNvSpPr txBox="1"/>
          <p:nvPr>
            <p:ph idx="1" type="body"/>
          </p:nvPr>
        </p:nvSpPr>
        <p:spPr>
          <a:xfrm>
            <a:off x="351250" y="1586700"/>
            <a:ext cx="4428000" cy="29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0066"/>
              </a:buClr>
              <a:buSzPts val="1600"/>
              <a:buFont typeface="Nunito"/>
              <a:buChar char="➔"/>
            </a:pPr>
            <a:r>
              <a:rPr b="1" lang="fr-FR" sz="1600" u="sng">
                <a:solidFill>
                  <a:srgbClr val="0097A7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CAJA DE HERRAMIENTAS</a:t>
            </a:r>
            <a:endParaRPr b="1" sz="1600">
              <a:solidFill>
                <a:srgbClr val="0097A7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97A7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0066"/>
              </a:buClr>
              <a:buSzPts val="1600"/>
              <a:buFont typeface="Nunito"/>
              <a:buChar char="➔"/>
            </a:pPr>
            <a:r>
              <a:rPr lang="fr-FR" sz="1600" u="sng">
                <a:solidFill>
                  <a:srgbClr val="0097A7"/>
                </a:solid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Compendio de AEC y VBG (guía práctica)</a:t>
            </a:r>
            <a:endParaRPr sz="1600">
              <a:solidFill>
                <a:srgbClr val="0097A7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1400"/>
              <a:buFont typeface="Nunito"/>
              <a:buChar char="●"/>
            </a:pPr>
            <a:r>
              <a:rPr lang="fr-FR" sz="14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M</a:t>
            </a:r>
            <a:r>
              <a:rPr lang="fr-FR" sz="14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atriz de evaluación del riesgo de VBG en la página 50</a:t>
            </a:r>
            <a:endParaRPr sz="1400">
              <a:latin typeface="Nunito"/>
              <a:ea typeface="Nunito"/>
              <a:cs typeface="Nunito"/>
              <a:sym typeface="Nunito"/>
            </a:endParaRPr>
          </a:p>
          <a:p>
            <a:pPr indent="-3175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1400"/>
              <a:buFont typeface="Nunito"/>
              <a:buChar char="●"/>
            </a:pPr>
            <a:r>
              <a:rPr lang="fr-FR" sz="14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</a:t>
            </a:r>
            <a:r>
              <a:rPr lang="fr-FR" sz="14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isponible en muchos idiomas</a:t>
            </a:r>
            <a:endParaRPr sz="14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97A7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1600"/>
              <a:buFont typeface="Nunito"/>
              <a:buChar char="➔"/>
            </a:pPr>
            <a:r>
              <a:rPr lang="fr-FR" sz="1600" u="sng">
                <a:solidFill>
                  <a:srgbClr val="0097A7"/>
                </a:solidFill>
                <a:latin typeface="Nunito"/>
                <a:ea typeface="Nunito"/>
                <a:cs typeface="Nunito"/>
                <a:sym typeface="Nuni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Consideraciones de protección en la Asistencia en Efectivo y Cupones en el marco de la pandemia de COVID-19</a:t>
            </a:r>
            <a:r>
              <a:rPr lang="fr-FR" sz="1600" u="sng">
                <a:solidFill>
                  <a:srgbClr val="0097A7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600">
              <a:solidFill>
                <a:srgbClr val="0000FF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 u="sng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000"/>
          </a:p>
        </p:txBody>
      </p:sp>
      <p:sp>
        <p:nvSpPr>
          <p:cNvPr id="284" name="Google Shape;284;p10"/>
          <p:cNvSpPr txBox="1"/>
          <p:nvPr/>
        </p:nvSpPr>
        <p:spPr>
          <a:xfrm>
            <a:off x="5092800" y="1998825"/>
            <a:ext cx="3966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1600"/>
              <a:buFont typeface="Nunito"/>
              <a:buChar char="➔"/>
            </a:pPr>
            <a:r>
              <a:rPr b="1" i="0" lang="fr-FR" sz="16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Sus</a:t>
            </a:r>
            <a:r>
              <a:rPr i="0" lang="fr-FR" sz="16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colegas especialistas en VBG/protección!</a:t>
            </a:r>
            <a:endParaRPr sz="1000">
              <a:latin typeface="Nunito"/>
              <a:ea typeface="Nunito"/>
              <a:cs typeface="Nunito"/>
              <a:sym typeface="Nunito"/>
            </a:endParaRPr>
          </a:p>
          <a:p>
            <a:pPr indent="-3175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1400"/>
              <a:buFont typeface="Nunito"/>
              <a:buChar char="●"/>
            </a:pPr>
            <a:r>
              <a:rPr i="0" lang="fr-FR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Subclúster/grupo de coordinación de VBG </a:t>
            </a:r>
            <a:r>
              <a:rPr i="1" lang="fr-FR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Nunito"/>
                <a:ea typeface="Nunito"/>
                <a:cs typeface="Nunito"/>
                <a:sym typeface="Nunito"/>
              </a:rPr>
              <a:t>(insertar nombres + datos de contacto) </a:t>
            </a:r>
            <a:endParaRPr>
              <a:highlight>
                <a:srgbClr val="FFFF00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-3175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1400"/>
              <a:buFont typeface="Nunito"/>
              <a:buChar char="●"/>
            </a:pPr>
            <a:r>
              <a:rPr i="1" lang="fr-FR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Nunito"/>
                <a:ea typeface="Nunito"/>
                <a:cs typeface="Nunito"/>
                <a:sym typeface="Nunito"/>
              </a:rPr>
              <a:t>Insertar enlace a la guía de bolsillo de VBG en su idioma</a:t>
            </a:r>
            <a:endParaRPr>
              <a:highlight>
                <a:srgbClr val="FFFF00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5" name="Google Shape;285;p10"/>
          <p:cNvSpPr txBox="1"/>
          <p:nvPr/>
        </p:nvSpPr>
        <p:spPr>
          <a:xfrm>
            <a:off x="5020650" y="4882850"/>
            <a:ext cx="3878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1" lang="fr-FR" sz="3000" u="none" cap="none" strike="noStrike">
                <a:solidFill>
                  <a:srgbClr val="660066"/>
                </a:solidFill>
                <a:latin typeface="Nunito"/>
                <a:ea typeface="Nunito"/>
                <a:cs typeface="Nunito"/>
                <a:sym typeface="Nunito"/>
              </a:rPr>
              <a:t>¡Gracias por su tiempo e interés! </a:t>
            </a:r>
            <a:endParaRPr b="1" sz="3000">
              <a:solidFill>
                <a:srgbClr val="66006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86" name="Google Shape;286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273738" y="4538811"/>
            <a:ext cx="1617325" cy="137529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0"/>
          <p:cNvSpPr/>
          <p:nvPr/>
        </p:nvSpPr>
        <p:spPr>
          <a:xfrm rot="-8240400">
            <a:off x="2807023" y="6330278"/>
            <a:ext cx="550730" cy="28324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4A7D6"/>
          </a:solidFill>
          <a:ln cap="flat" cmpd="sng" w="9525">
            <a:solidFill>
              <a:srgbClr val="8E7C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8" name="Google Shape;288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25021" y="4692900"/>
            <a:ext cx="1617329" cy="2069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083925" y="80863"/>
            <a:ext cx="870986" cy="51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1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060926" y="121826"/>
            <a:ext cx="956124" cy="43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8"/>
          <p:cNvSpPr/>
          <p:nvPr/>
        </p:nvSpPr>
        <p:spPr>
          <a:xfrm>
            <a:off x="-50" y="0"/>
            <a:ext cx="9144000" cy="1448100"/>
          </a:xfrm>
          <a:prstGeom prst="rect">
            <a:avLst/>
          </a:prstGeom>
          <a:solidFill>
            <a:srgbClr val="ECE5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8"/>
          <p:cNvSpPr txBox="1"/>
          <p:nvPr>
            <p:ph type="title"/>
          </p:nvPr>
        </p:nvSpPr>
        <p:spPr>
          <a:xfrm>
            <a:off x="311700" y="3266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2800"/>
              <a:buFont typeface="Calibri"/>
              <a:buNone/>
            </a:pPr>
            <a:r>
              <a:rPr b="1" lang="fr-FR" sz="2700">
                <a:solidFill>
                  <a:srgbClr val="660066"/>
                </a:solidFill>
                <a:latin typeface="Nunito"/>
                <a:ea typeface="Nunito"/>
                <a:cs typeface="Nunito"/>
                <a:sym typeface="Nunito"/>
              </a:rPr>
              <a:t>Trabajo en grupo</a:t>
            </a:r>
            <a:endParaRPr b="1" sz="27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7" name="Google Shape;297;p8"/>
          <p:cNvSpPr/>
          <p:nvPr/>
        </p:nvSpPr>
        <p:spPr>
          <a:xfrm>
            <a:off x="0" y="1431300"/>
            <a:ext cx="5013300" cy="5415000"/>
          </a:xfrm>
          <a:prstGeom prst="rect">
            <a:avLst/>
          </a:prstGeom>
          <a:solidFill>
            <a:schemeClr val="lt1">
              <a:alpha val="5333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8"/>
          <p:cNvSpPr txBox="1"/>
          <p:nvPr/>
        </p:nvSpPr>
        <p:spPr>
          <a:xfrm>
            <a:off x="0" y="4176800"/>
            <a:ext cx="4020300" cy="30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fr-FR" sz="1600" u="sng" cap="none" strike="noStrike">
                <a:solidFill>
                  <a:srgbClr val="660066"/>
                </a:solidFill>
                <a:latin typeface="Nunito"/>
                <a:ea typeface="Nunito"/>
                <a:cs typeface="Nunito"/>
                <a:sym typeface="Nunito"/>
              </a:rPr>
              <a:t>Paso 1:</a:t>
            </a:r>
            <a:r>
              <a:rPr i="0" lang="fr-FR" sz="1600" u="none" cap="none" strike="noStrike">
                <a:solidFill>
                  <a:srgbClr val="660066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i="0" lang="fr-FR" sz="16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Analizar los riesgos de VBG en la situación, utilizando la matriz de riesgos de AEC y VBG del IASC para orientar la discusión. 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i="0" sz="16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fr-FR" sz="1600" u="sng" cap="none" strike="noStrike">
                <a:solidFill>
                  <a:srgbClr val="660066"/>
                </a:solidFill>
                <a:latin typeface="Nunito"/>
                <a:ea typeface="Nunito"/>
                <a:cs typeface="Nunito"/>
                <a:sym typeface="Nunito"/>
              </a:rPr>
              <a:t>Paso 2:</a:t>
            </a:r>
            <a:r>
              <a:rPr i="0" lang="fr-FR" sz="1600" u="none" cap="none" strike="noStrike">
                <a:solidFill>
                  <a:srgbClr val="660066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i="0" lang="fr-FR" sz="16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Discutir algunas acciones que pueden adoptarse para hacer frente a esos riesgos.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2545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0" sz="16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i="0" sz="16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t/>
            </a:r>
            <a:endParaRPr b="0" i="0" sz="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9" name="Google Shape;29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3925" y="80863"/>
            <a:ext cx="870986" cy="516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FPA logo original 600dpi.jpg" id="300" name="Google Shape;30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47325" y="111309"/>
            <a:ext cx="973727" cy="45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68150" y="3429000"/>
            <a:ext cx="4775846" cy="3433997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8"/>
          <p:cNvSpPr txBox="1"/>
          <p:nvPr/>
        </p:nvSpPr>
        <p:spPr>
          <a:xfrm>
            <a:off x="394150" y="1655375"/>
            <a:ext cx="8368800" cy="24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45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b="1" lang="fr-FR" sz="1600">
                <a:solidFill>
                  <a:srgbClr val="660066"/>
                </a:solidFill>
                <a:latin typeface="Nunito"/>
                <a:ea typeface="Nunito"/>
                <a:cs typeface="Nunito"/>
                <a:sym typeface="Nunito"/>
              </a:rPr>
              <a:t>Situación:</a:t>
            </a:r>
            <a:endParaRPr sz="1600">
              <a:solidFill>
                <a:srgbClr val="660066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23850" lvl="0" marL="457200" rtl="0" algn="l">
              <a:lnSpc>
                <a:spcPct val="125454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1500"/>
              <a:buFont typeface="Nunito"/>
              <a:buChar char="➔"/>
            </a:pPr>
            <a:r>
              <a:rPr lang="fr-FR"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Está planeando utilizar transferencias electrónicas en zonas urbanas. Como tenía un componente de equidad de género en su programa, decidió apuntar únicamente a las mujeres para una distribución de efectivo. Después de la primera distribución, se entera a través de algunas comunidades de que las mujeres estaban experimentando tensiones en sus hogares.</a:t>
            </a:r>
            <a:endParaRPr sz="15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2545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"/>
          <p:cNvSpPr/>
          <p:nvPr/>
        </p:nvSpPr>
        <p:spPr>
          <a:xfrm>
            <a:off x="-50" y="0"/>
            <a:ext cx="9144000" cy="1448100"/>
          </a:xfrm>
          <a:prstGeom prst="rect">
            <a:avLst/>
          </a:prstGeom>
          <a:solidFill>
            <a:srgbClr val="ECE5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2" name="Google Shape;182;p2"/>
          <p:cNvPicPr preferRelativeResize="0"/>
          <p:nvPr/>
        </p:nvPicPr>
        <p:blipFill rotWithShape="1">
          <a:blip r:embed="rId3">
            <a:alphaModFix/>
          </a:blip>
          <a:srcRect b="24796" l="-3011" r="177" t="3387"/>
          <a:stretch/>
        </p:blipFill>
        <p:spPr>
          <a:xfrm>
            <a:off x="-266699" y="4"/>
            <a:ext cx="6261100" cy="6857996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"/>
          <p:cNvSpPr/>
          <p:nvPr/>
        </p:nvSpPr>
        <p:spPr>
          <a:xfrm>
            <a:off x="4724400" y="2226700"/>
            <a:ext cx="4419600" cy="3297900"/>
          </a:xfrm>
          <a:prstGeom prst="rect">
            <a:avLst/>
          </a:prstGeom>
          <a:solidFill>
            <a:schemeClr val="lt1">
              <a:alpha val="5333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"/>
          <p:cNvSpPr txBox="1"/>
          <p:nvPr>
            <p:ph idx="1" type="body"/>
          </p:nvPr>
        </p:nvSpPr>
        <p:spPr>
          <a:xfrm>
            <a:off x="4724400" y="1922975"/>
            <a:ext cx="4419600" cy="39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fr-FR">
                <a:solidFill>
                  <a:srgbClr val="660066"/>
                </a:solidFill>
                <a:latin typeface="Nunito"/>
                <a:ea typeface="Nunito"/>
                <a:cs typeface="Nunito"/>
                <a:sym typeface="Nunito"/>
              </a:rPr>
              <a:t>Orden del día</a:t>
            </a:r>
            <a:endParaRPr>
              <a:solidFill>
                <a:srgbClr val="660066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3375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0066"/>
              </a:buClr>
              <a:buSzPct val="100000"/>
              <a:buFont typeface="Nunito"/>
              <a:buChar char="•"/>
            </a:pPr>
            <a:r>
              <a:rPr b="1" lang="fr-FR" sz="2000">
                <a:latin typeface="Nunito"/>
                <a:ea typeface="Nunito"/>
                <a:cs typeface="Nunito"/>
                <a:sym typeface="Nunito"/>
              </a:rPr>
              <a:t>¿Qué es la violencia basada en género (VBG)?</a:t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-333375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0066"/>
              </a:buClr>
              <a:buSzPct val="100000"/>
              <a:buFont typeface="Nunito"/>
              <a:buChar char="•"/>
            </a:pPr>
            <a:r>
              <a:rPr b="1" lang="fr-FR" sz="2000">
                <a:latin typeface="Nunito"/>
                <a:ea typeface="Nunito"/>
                <a:cs typeface="Nunito"/>
                <a:sym typeface="Nunito"/>
              </a:rPr>
              <a:t>¿Por qué es necesario mitigar el riesgo de VBG en la AEC/CVA? </a:t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-333375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0066"/>
              </a:buClr>
              <a:buSzPct val="100000"/>
              <a:buFont typeface="Nunito"/>
              <a:buChar char="•"/>
            </a:pPr>
            <a:r>
              <a:rPr b="1" lang="fr-FR" sz="2000">
                <a:latin typeface="Nunito"/>
                <a:ea typeface="Nunito"/>
                <a:cs typeface="Nunito"/>
                <a:sym typeface="Nunito"/>
              </a:rPr>
              <a:t>Identificar riesgos de VBG en la intervención para brindar AEC/CVA y </a:t>
            </a:r>
            <a:r>
              <a:rPr b="1" i="1" lang="fr-FR" sz="2000">
                <a:latin typeface="Nunito"/>
                <a:ea typeface="Nunito"/>
                <a:cs typeface="Nunito"/>
                <a:sym typeface="Nunito"/>
              </a:rPr>
              <a:t>qué hacer como agente de transferencias en efectivo</a:t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-333375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0066"/>
              </a:buClr>
              <a:buSzPct val="100000"/>
              <a:buFont typeface="Nunito"/>
              <a:buChar char="•"/>
            </a:pPr>
            <a:r>
              <a:rPr b="1" lang="fr-FR" sz="2000">
                <a:latin typeface="Nunito"/>
                <a:ea typeface="Nunito"/>
                <a:cs typeface="Nunito"/>
                <a:sym typeface="Nunito"/>
              </a:rPr>
              <a:t>Recursos clave</a:t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-1397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185" name="Google Shape;185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55087" y="129902"/>
            <a:ext cx="1135338" cy="672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45400" y="177300"/>
            <a:ext cx="1272673" cy="57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"/>
          <p:cNvSpPr/>
          <p:nvPr/>
        </p:nvSpPr>
        <p:spPr>
          <a:xfrm>
            <a:off x="-50" y="0"/>
            <a:ext cx="9144000" cy="1448100"/>
          </a:xfrm>
          <a:prstGeom prst="rect">
            <a:avLst/>
          </a:prstGeom>
          <a:solidFill>
            <a:srgbClr val="ECE5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3"/>
          <p:cNvSpPr/>
          <p:nvPr/>
        </p:nvSpPr>
        <p:spPr>
          <a:xfrm>
            <a:off x="458250" y="1625567"/>
            <a:ext cx="8380800" cy="878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rgbClr val="660066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39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1" lang="fr-FR" sz="1800" u="none" cap="none" strike="noStrike">
                <a:solidFill>
                  <a:srgbClr val="660066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i="1" lang="fr-FR" sz="1800">
                <a:solidFill>
                  <a:srgbClr val="660066"/>
                </a:solidFill>
                <a:latin typeface="Nunito"/>
                <a:ea typeface="Nunito"/>
                <a:cs typeface="Nunito"/>
                <a:sym typeface="Nunito"/>
              </a:rPr>
              <a:t>VBG: </a:t>
            </a:r>
            <a:r>
              <a:rPr i="1" lang="fr-FR" sz="1800" u="none" cap="none" strike="noStrike">
                <a:solidFill>
                  <a:srgbClr val="660066"/>
                </a:solidFill>
                <a:latin typeface="Nunito"/>
                <a:ea typeface="Nunito"/>
                <a:cs typeface="Nunito"/>
                <a:sym typeface="Nunito"/>
              </a:rPr>
              <a:t>«Un término general que abarca todos los actos nocivos perpetrados contra la voluntad de una persona, basados en diferencias socialmente atribuidas entre hombres y mujeres» (definición del IASC)  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3" name="Google Shape;193;p3"/>
          <p:cNvSpPr txBox="1"/>
          <p:nvPr>
            <p:ph type="title"/>
          </p:nvPr>
        </p:nvSpPr>
        <p:spPr>
          <a:xfrm>
            <a:off x="311650" y="45761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lang="fr-FR" sz="2700">
                <a:solidFill>
                  <a:srgbClr val="660066"/>
                </a:solidFill>
                <a:latin typeface="Nunito"/>
                <a:ea typeface="Nunito"/>
                <a:cs typeface="Nunito"/>
                <a:sym typeface="Nunito"/>
              </a:rPr>
              <a:t>Conceptos clave de la VBG (violencia basada en género)</a:t>
            </a:r>
            <a:endParaRPr b="1" sz="2700">
              <a:solidFill>
                <a:srgbClr val="66006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4" name="Google Shape;194;p3"/>
          <p:cNvSpPr txBox="1"/>
          <p:nvPr>
            <p:ph idx="1" type="body"/>
          </p:nvPr>
        </p:nvSpPr>
        <p:spPr>
          <a:xfrm>
            <a:off x="458250" y="2556363"/>
            <a:ext cx="7181100" cy="34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82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1500"/>
              <a:buFont typeface="Nunito"/>
              <a:buChar char="•"/>
            </a:pPr>
            <a:r>
              <a:rPr lang="fr-FR" sz="18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Diferentes tipos o formas de violencia: (1) sexual; (2) física; (3) prácticas tradicionales nocivas; (4) socioeconómica; y (5) emocional y psicológica. Incluye: </a:t>
            </a:r>
            <a:endParaRPr sz="3000">
              <a:latin typeface="Nunito"/>
              <a:ea typeface="Nunito"/>
              <a:cs typeface="Nunito"/>
              <a:sym typeface="Nunito"/>
            </a:endParaRPr>
          </a:p>
          <a:p>
            <a:pPr indent="-3111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unito"/>
              <a:buChar char="○"/>
            </a:pPr>
            <a:r>
              <a:rPr lang="fr-FR" sz="15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Violencia de pareja </a:t>
            </a:r>
            <a:endParaRPr sz="2300">
              <a:latin typeface="Nunito"/>
              <a:ea typeface="Nunito"/>
              <a:cs typeface="Nunito"/>
              <a:sym typeface="Nunito"/>
            </a:endParaRPr>
          </a:p>
          <a:p>
            <a:pPr indent="-3111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unito"/>
              <a:buChar char="○"/>
            </a:pPr>
            <a:r>
              <a:rPr lang="fr-FR" sz="15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Matrimonio precoz </a:t>
            </a:r>
            <a:endParaRPr sz="2300">
              <a:latin typeface="Nunito"/>
              <a:ea typeface="Nunito"/>
              <a:cs typeface="Nunito"/>
              <a:sym typeface="Nunito"/>
            </a:endParaRPr>
          </a:p>
          <a:p>
            <a:pPr indent="-3111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unito"/>
              <a:buChar char="○"/>
            </a:pPr>
            <a:r>
              <a:rPr lang="fr-FR" sz="15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Explotación y abuso sexual </a:t>
            </a:r>
            <a:endParaRPr sz="2300">
              <a:latin typeface="Nunito"/>
              <a:ea typeface="Nunito"/>
              <a:cs typeface="Nunito"/>
              <a:sym typeface="Nunito"/>
            </a:endParaRPr>
          </a:p>
          <a:p>
            <a:pPr indent="-3111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unito"/>
              <a:buChar char="○"/>
            </a:pPr>
            <a:r>
              <a:rPr lang="fr-FR" sz="15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Etc.</a:t>
            </a:r>
            <a:endParaRPr sz="2300">
              <a:latin typeface="Nunito"/>
              <a:ea typeface="Nunito"/>
              <a:cs typeface="Nunito"/>
              <a:sym typeface="Nunito"/>
            </a:endParaRPr>
          </a:p>
          <a:p>
            <a:pPr indent="-368300" lvl="0" marL="482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1800"/>
              <a:buFont typeface="Nunito"/>
              <a:buChar char="•"/>
            </a:pPr>
            <a:r>
              <a:rPr lang="fr-FR" sz="18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Crisis humanitaria = aumento de la VBG 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3111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unito"/>
              <a:buChar char="○"/>
            </a:pPr>
            <a:r>
              <a:rPr lang="fr-FR" sz="15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La mayoría de las personas desplazadas son mujeres jefas de hogar, más vulnerables, que corren riesgos para acceder a alimentos/agua</a:t>
            </a:r>
            <a:endParaRPr sz="2300">
              <a:latin typeface="Nunito"/>
              <a:ea typeface="Nunito"/>
              <a:cs typeface="Nunito"/>
              <a:sym typeface="Nunito"/>
            </a:endParaRPr>
          </a:p>
          <a:p>
            <a:pPr indent="-3111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unito"/>
              <a:buChar char="○"/>
            </a:pPr>
            <a:r>
              <a:rPr lang="fr-FR" sz="15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Aumento de la violencia doméstica, matrimonio/embarazo precoz, explotación sexual, etc.</a:t>
            </a:r>
            <a:endParaRPr sz="2300">
              <a:latin typeface="Nunito"/>
              <a:ea typeface="Nunito"/>
              <a:cs typeface="Nunito"/>
              <a:sym typeface="Nunito"/>
            </a:endParaRPr>
          </a:p>
          <a:p>
            <a:pPr indent="0" lvl="1" marL="596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t/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39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95" name="Google Shape;19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3593" y="3213100"/>
            <a:ext cx="1658707" cy="207518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"/>
          <p:cNvSpPr/>
          <p:nvPr/>
        </p:nvSpPr>
        <p:spPr>
          <a:xfrm>
            <a:off x="692150" y="5905300"/>
            <a:ext cx="7913100" cy="878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9050">
            <a:solidFill>
              <a:srgbClr val="660066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39700" rtl="0" algn="ctr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800">
              <a:solidFill>
                <a:srgbClr val="660066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1397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fr-FR" sz="1800">
                <a:solidFill>
                  <a:srgbClr val="660066"/>
                </a:solidFill>
                <a:latin typeface="Nunito"/>
                <a:ea typeface="Nunito"/>
                <a:cs typeface="Nunito"/>
                <a:sym typeface="Nunito"/>
              </a:rPr>
              <a:t>La VBG es una de las violaciones más frecuentes de los derechos humanos</a:t>
            </a:r>
            <a:endParaRPr sz="3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1397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rgbClr val="66006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97" name="Google Shape;19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83925" y="80863"/>
            <a:ext cx="870986" cy="51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60926" y="121826"/>
            <a:ext cx="956124" cy="43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"/>
          <p:cNvSpPr/>
          <p:nvPr/>
        </p:nvSpPr>
        <p:spPr>
          <a:xfrm>
            <a:off x="-50" y="0"/>
            <a:ext cx="9144000" cy="1448100"/>
          </a:xfrm>
          <a:prstGeom prst="rect">
            <a:avLst/>
          </a:prstGeom>
          <a:solidFill>
            <a:srgbClr val="ECE5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4"/>
          <p:cNvSpPr/>
          <p:nvPr/>
        </p:nvSpPr>
        <p:spPr>
          <a:xfrm>
            <a:off x="4572000" y="1288150"/>
            <a:ext cx="4610100" cy="1340700"/>
          </a:xfrm>
          <a:prstGeom prst="roundRect">
            <a:avLst>
              <a:gd fmla="val 16667" name="adj"/>
            </a:avLst>
          </a:prstGeom>
          <a:solidFill>
            <a:srgbClr val="660066"/>
          </a:solidFill>
          <a:ln cap="flat" cmpd="sng" w="9525">
            <a:solidFill>
              <a:srgbClr val="6600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4"/>
          <p:cNvSpPr txBox="1"/>
          <p:nvPr/>
        </p:nvSpPr>
        <p:spPr>
          <a:xfrm>
            <a:off x="4151600" y="2635775"/>
            <a:ext cx="2607600" cy="24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1600"/>
              <a:buFont typeface="Nunito"/>
              <a:buChar char="➔"/>
            </a:pPr>
            <a:r>
              <a:rPr i="0" lang="fr-FR" sz="16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Garantizar el acceso efectivo y real de las personas vulnerables a sus servicios.</a:t>
            </a:r>
            <a:endParaRPr i="0" sz="16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1600"/>
              <a:buFont typeface="Nunito"/>
              <a:buChar char="➔"/>
            </a:pPr>
            <a:r>
              <a:rPr lang="fr-FR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Garantizar que sus programas no causen ni creen más riesgos de VBG.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06" name="Google Shape;206;p4"/>
          <p:cNvSpPr txBox="1"/>
          <p:nvPr/>
        </p:nvSpPr>
        <p:spPr>
          <a:xfrm>
            <a:off x="4643068" y="1452850"/>
            <a:ext cx="19215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fr-FR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«No hacer daño» 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fr-FR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«Centralidad de la protección»</a:t>
            </a:r>
            <a:endParaRPr/>
          </a:p>
        </p:txBody>
      </p:sp>
      <p:pic>
        <p:nvPicPr>
          <p:cNvPr id="207" name="Google Shape;20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77141" y="3916643"/>
            <a:ext cx="846033" cy="1166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65495" y="2775741"/>
            <a:ext cx="1257679" cy="1161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77340" y="2845874"/>
            <a:ext cx="1155710" cy="1166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60700" y="3523396"/>
            <a:ext cx="939475" cy="1151329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4"/>
          <p:cNvSpPr txBox="1"/>
          <p:nvPr/>
        </p:nvSpPr>
        <p:spPr>
          <a:xfrm>
            <a:off x="91975" y="1978399"/>
            <a:ext cx="42138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660066"/>
              </a:buClr>
              <a:buSzPts val="1600"/>
              <a:buFont typeface="Nunito"/>
              <a:buChar char="➔"/>
            </a:pPr>
            <a:r>
              <a:rPr i="0" lang="fr-FR" sz="16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Los beneficiarios son hogares, personas vulnerables, incluyendo mujeres y niñas, personas con discapacidad, mujeres mayores, y muchos de estos sectores corren un mayor riesgo de VBG.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1600"/>
              <a:buFont typeface="Nunito"/>
              <a:buChar char="➔"/>
            </a:pPr>
            <a:r>
              <a:rPr i="0" lang="fr-FR" sz="16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El efectivo no puede contribuir a la autonomía y a la resiliencia si agrava los riesgos.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1600"/>
              <a:buFont typeface="Nunito"/>
              <a:buChar char="➔"/>
            </a:pPr>
            <a:r>
              <a:rPr i="0" lang="fr-FR" sz="16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¡Mejor programación para obtener mejores resultados!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2" name="Google Shape;212;p4"/>
          <p:cNvSpPr/>
          <p:nvPr/>
        </p:nvSpPr>
        <p:spPr>
          <a:xfrm>
            <a:off x="1268950" y="5354697"/>
            <a:ext cx="6606000" cy="1340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rgbClr val="660066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4"/>
          <p:cNvSpPr txBox="1"/>
          <p:nvPr/>
        </p:nvSpPr>
        <p:spPr>
          <a:xfrm>
            <a:off x="1466849" y="5354711"/>
            <a:ext cx="6210300" cy="1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660066"/>
              </a:buClr>
              <a:buSzPts val="1600"/>
              <a:buFont typeface="Calibri"/>
              <a:buNone/>
            </a:pPr>
            <a:r>
              <a:rPr i="1" lang="fr-FR" sz="1600" u="none" cap="none" strike="noStrike">
                <a:solidFill>
                  <a:srgbClr val="660066"/>
                </a:solidFill>
                <a:latin typeface="Nunito"/>
                <a:ea typeface="Nunito"/>
                <a:cs typeface="Nunito"/>
                <a:sym typeface="Nunito"/>
              </a:rPr>
              <a:t>Todo trabajador/a humanitario/a tiene un papel de prevención y mitigación de riesgos de VBG que es </a:t>
            </a:r>
            <a:r>
              <a:rPr b="1" i="1" lang="fr-FR" sz="1600" u="none" cap="none" strike="noStrike">
                <a:solidFill>
                  <a:srgbClr val="660066"/>
                </a:solidFill>
                <a:latin typeface="Nunito"/>
                <a:ea typeface="Nunito"/>
                <a:cs typeface="Nunito"/>
                <a:sym typeface="Nunito"/>
              </a:rPr>
              <a:t>complementario</a:t>
            </a:r>
            <a:r>
              <a:rPr i="1" lang="fr-FR" sz="1600" u="none" cap="none" strike="noStrike">
                <a:solidFill>
                  <a:srgbClr val="660066"/>
                </a:solidFill>
                <a:latin typeface="Nunito"/>
                <a:ea typeface="Nunito"/>
                <a:cs typeface="Nunito"/>
                <a:sym typeface="Nunito"/>
              </a:rPr>
              <a:t> al trabajo de las personas especialistas en VBG que responden y gestionan los casos de VBG y sus consecuencias.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14" name="Google Shape;214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013750" y="1611470"/>
            <a:ext cx="1023550" cy="489775"/>
          </a:xfrm>
          <a:prstGeom prst="rect">
            <a:avLst/>
          </a:prstGeom>
          <a:noFill/>
          <a:ln cap="flat" cmpd="sng" w="9525">
            <a:solidFill>
              <a:srgbClr val="66006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15" name="Google Shape;215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740738" y="1330014"/>
            <a:ext cx="1179406" cy="105267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4"/>
          <p:cNvSpPr txBox="1"/>
          <p:nvPr/>
        </p:nvSpPr>
        <p:spPr>
          <a:xfrm>
            <a:off x="91975" y="78825"/>
            <a:ext cx="5281500" cy="13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660066"/>
              </a:buClr>
              <a:buSzPts val="2800"/>
              <a:buFont typeface="Calibri"/>
              <a:buNone/>
            </a:pPr>
            <a:r>
              <a:rPr b="1" lang="fr-FR" sz="2700">
                <a:solidFill>
                  <a:srgbClr val="660066"/>
                </a:solidFill>
                <a:latin typeface="Nunito"/>
                <a:ea typeface="Nunito"/>
                <a:cs typeface="Nunito"/>
                <a:sym typeface="Nunito"/>
              </a:rPr>
              <a:t>Mitigación del riesgo de VBG en la AEC/CVA: ¿Por qué?</a:t>
            </a:r>
            <a:endParaRPr sz="2700">
              <a:solidFill>
                <a:srgbClr val="660066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Google Shape;217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083925" y="80863"/>
            <a:ext cx="870986" cy="51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060926" y="121826"/>
            <a:ext cx="956124" cy="43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"/>
          <p:cNvSpPr/>
          <p:nvPr/>
        </p:nvSpPr>
        <p:spPr>
          <a:xfrm>
            <a:off x="-50" y="0"/>
            <a:ext cx="9144000" cy="1448100"/>
          </a:xfrm>
          <a:prstGeom prst="rect">
            <a:avLst/>
          </a:prstGeom>
          <a:solidFill>
            <a:srgbClr val="ECE5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4" name="Google Shape;22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48100"/>
            <a:ext cx="9143999" cy="54099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5"/>
          <p:cNvSpPr txBox="1"/>
          <p:nvPr>
            <p:ph type="title"/>
          </p:nvPr>
        </p:nvSpPr>
        <p:spPr>
          <a:xfrm>
            <a:off x="105100" y="447350"/>
            <a:ext cx="83244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rgbClr val="660066"/>
              </a:buClr>
              <a:buSzPts val="2800"/>
              <a:buFont typeface="Calibri"/>
              <a:buNone/>
            </a:pPr>
            <a:r>
              <a:rPr b="1" lang="fr-FR" sz="2700">
                <a:solidFill>
                  <a:srgbClr val="660066"/>
                </a:solidFill>
                <a:latin typeface="Nunito"/>
                <a:ea typeface="Nunito"/>
                <a:cs typeface="Nunito"/>
                <a:sym typeface="Nunito"/>
              </a:rPr>
              <a:t>Mitigación del riesgo de VBG en la AEC/CVA:</a:t>
            </a:r>
            <a:br>
              <a:rPr b="1" lang="fr-FR" sz="2700">
                <a:solidFill>
                  <a:srgbClr val="660066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b="1" i="1" lang="fr-FR" sz="2700">
                <a:solidFill>
                  <a:srgbClr val="660066"/>
                </a:solidFill>
                <a:latin typeface="Nunito"/>
                <a:ea typeface="Nunito"/>
                <a:cs typeface="Nunito"/>
                <a:sym typeface="Nunito"/>
              </a:rPr>
              <a:t>¿Qué podría salir mal?</a:t>
            </a:r>
            <a:endParaRPr b="1" sz="2700">
              <a:solidFill>
                <a:srgbClr val="66006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26" name="Google Shape;22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83925" y="80863"/>
            <a:ext cx="870986" cy="51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60926" y="121826"/>
            <a:ext cx="956124" cy="43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"/>
          <p:cNvSpPr/>
          <p:nvPr/>
        </p:nvSpPr>
        <p:spPr>
          <a:xfrm>
            <a:off x="-50" y="0"/>
            <a:ext cx="9144000" cy="1448100"/>
          </a:xfrm>
          <a:prstGeom prst="rect">
            <a:avLst/>
          </a:prstGeom>
          <a:solidFill>
            <a:srgbClr val="ECE5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6"/>
          <p:cNvSpPr txBox="1"/>
          <p:nvPr>
            <p:ph idx="1" type="body"/>
          </p:nvPr>
        </p:nvSpPr>
        <p:spPr>
          <a:xfrm>
            <a:off x="255725" y="154425"/>
            <a:ext cx="7219200" cy="10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0066"/>
              </a:buClr>
              <a:buSzPts val="1800"/>
              <a:buNone/>
            </a:pPr>
            <a:r>
              <a:rPr b="1" lang="fr-FR" sz="2700">
                <a:solidFill>
                  <a:srgbClr val="660066"/>
                </a:solidFill>
                <a:latin typeface="Nunito"/>
                <a:ea typeface="Nunito"/>
                <a:cs typeface="Nunito"/>
                <a:sym typeface="Nunito"/>
              </a:rPr>
              <a:t>Posibles fuentes de riesgos de VBG en la AEC/CVA</a:t>
            </a:r>
            <a:endParaRPr b="1" sz="2700">
              <a:solidFill>
                <a:srgbClr val="660066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3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34" name="Google Shape;234;p6"/>
          <p:cNvSpPr txBox="1"/>
          <p:nvPr/>
        </p:nvSpPr>
        <p:spPr>
          <a:xfrm>
            <a:off x="1465925" y="3603900"/>
            <a:ext cx="7764900" cy="3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fr-FR" sz="2400" u="none" cap="none" strike="noStrike">
                <a:solidFill>
                  <a:srgbClr val="660066"/>
                </a:solidFill>
                <a:latin typeface="Nunito"/>
                <a:ea typeface="Nunito"/>
                <a:cs typeface="Nunito"/>
                <a:sym typeface="Nunito"/>
              </a:rPr>
              <a:t>Entonces, ¿qué se debe hacer?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1600"/>
              <a:buFont typeface="Nunito"/>
              <a:buChar char="➔"/>
            </a:pPr>
            <a:r>
              <a:rPr i="0" lang="fr-FR" sz="16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Comenzar el diseño de cada AEC/CVA con un análisis de riesgos de VBG/protección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1600"/>
              <a:buFont typeface="Nunito"/>
              <a:buChar char="➔"/>
            </a:pPr>
            <a:r>
              <a:rPr i="0" lang="fr-FR" sz="16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Asegurarse de contar con: 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1400"/>
              <a:buFont typeface="Nunito"/>
              <a:buChar char="◆"/>
            </a:pPr>
            <a:r>
              <a:rPr i="0" lang="fr-FR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Un sólido mecanismo de retroalimentación (¡hablar con las personas beneficiarias!)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1400"/>
              <a:buFont typeface="Nunito"/>
              <a:buChar char="◆"/>
            </a:pPr>
            <a:r>
              <a:rPr i="0" lang="fr-FR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Escuchar las necesidades/prioridades de las personas más vulnerables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1400"/>
              <a:buFont typeface="Nunito"/>
              <a:buChar char="◆"/>
            </a:pPr>
            <a:r>
              <a:rPr lang="fr-FR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</a:t>
            </a:r>
            <a:r>
              <a:rPr i="0" lang="fr-FR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nlace a rutas de remisión de VBG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1400"/>
              <a:buFont typeface="Nunito"/>
              <a:buChar char="◆"/>
            </a:pPr>
            <a:r>
              <a:rPr i="0" lang="fr-FR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Asegurarse de que sus equipos (incluyendo las empresas privadas de telefonía móvil) hayan sido entrenados y hayan firmado un código de conducta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1400"/>
              <a:buFont typeface="Nunito"/>
              <a:buChar char="◆"/>
            </a:pPr>
            <a:r>
              <a:rPr i="0" lang="fr-FR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Personal femenino en sus equipos de primera línea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1600"/>
              <a:buFont typeface="Nunito"/>
              <a:buChar char="➔"/>
            </a:pPr>
            <a:r>
              <a:rPr i="0" lang="fr-FR" sz="16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Controlar regularmente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35" name="Google Shape;235;p6"/>
          <p:cNvSpPr/>
          <p:nvPr/>
        </p:nvSpPr>
        <p:spPr>
          <a:xfrm rot="-998921">
            <a:off x="248638" y="2847097"/>
            <a:ext cx="976954" cy="2396109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674EA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6"/>
          <p:cNvSpPr/>
          <p:nvPr/>
        </p:nvSpPr>
        <p:spPr>
          <a:xfrm>
            <a:off x="6951765" y="1587175"/>
            <a:ext cx="1714500" cy="1841700"/>
          </a:xfrm>
          <a:prstGeom prst="triangle">
            <a:avLst>
              <a:gd fmla="val 50000" name="adj"/>
            </a:avLst>
          </a:prstGeom>
          <a:solidFill>
            <a:srgbClr val="B2A0C7"/>
          </a:soli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6"/>
          <p:cNvSpPr txBox="1"/>
          <p:nvPr/>
        </p:nvSpPr>
        <p:spPr>
          <a:xfrm>
            <a:off x="7377215" y="1982326"/>
            <a:ext cx="8637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1" i="0" lang="fr-FR" sz="8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/>
          </a:p>
        </p:txBody>
      </p:sp>
      <p:sp>
        <p:nvSpPr>
          <p:cNvPr id="238" name="Google Shape;238;p6"/>
          <p:cNvSpPr txBox="1"/>
          <p:nvPr/>
        </p:nvSpPr>
        <p:spPr>
          <a:xfrm>
            <a:off x="486125" y="1633800"/>
            <a:ext cx="6003900" cy="19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Clr>
                <a:srgbClr val="660066"/>
              </a:buClr>
              <a:buSzPts val="1600"/>
              <a:buFont typeface="Nunito"/>
              <a:buChar char="➔"/>
            </a:pPr>
            <a:r>
              <a:rPr lang="fr-FR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Acelerar la fase de diseño (no hacer análisis de VBG/protección), pasar por alto: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1400"/>
              <a:buFont typeface="Nunito"/>
              <a:buChar char="◆"/>
            </a:pPr>
            <a:r>
              <a:rPr lang="fr-FR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La dinámica de los hogares 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1400"/>
              <a:buFont typeface="Nunito"/>
              <a:buChar char="◆"/>
            </a:pPr>
            <a:r>
              <a:rPr lang="fr-FR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La dinámica de género a nivel comunitario antes de la crisis 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1400"/>
              <a:buFont typeface="Nunito"/>
              <a:buChar char="◆"/>
            </a:pPr>
            <a:r>
              <a:rPr lang="fr-FR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Asegurarse de que la modalidad/el mecanismo de entrega sea accesible 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1400"/>
              <a:buFont typeface="Nunito"/>
              <a:buChar char="◆"/>
            </a:pPr>
            <a:r>
              <a:rPr lang="fr-FR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Riesgos de abuso de poder/fraude, explotación y abuso sexual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39" name="Google Shape;23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3925" y="80863"/>
            <a:ext cx="870986" cy="51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60926" y="121826"/>
            <a:ext cx="956124" cy="43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7"/>
          <p:cNvSpPr txBox="1"/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46" name="Google Shape;246;p7"/>
          <p:cNvSpPr/>
          <p:nvPr/>
        </p:nvSpPr>
        <p:spPr>
          <a:xfrm>
            <a:off x="-50" y="0"/>
            <a:ext cx="9144000" cy="1448100"/>
          </a:xfrm>
          <a:prstGeom prst="rect">
            <a:avLst/>
          </a:prstGeom>
          <a:solidFill>
            <a:srgbClr val="ECE5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Capture d’écran 2021-03-17 à 09.25.27.png" id="247" name="Google Shape;24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0200" y="700600"/>
            <a:ext cx="8878424" cy="6145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83925" y="80863"/>
            <a:ext cx="870986" cy="51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60926" y="121826"/>
            <a:ext cx="956124" cy="43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9"/>
          <p:cNvSpPr/>
          <p:nvPr/>
        </p:nvSpPr>
        <p:spPr>
          <a:xfrm>
            <a:off x="1090425" y="5531075"/>
            <a:ext cx="7357200" cy="1248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9050">
            <a:solidFill>
              <a:srgbClr val="660066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9"/>
          <p:cNvSpPr/>
          <p:nvPr/>
        </p:nvSpPr>
        <p:spPr>
          <a:xfrm>
            <a:off x="-50" y="0"/>
            <a:ext cx="9144000" cy="1448100"/>
          </a:xfrm>
          <a:prstGeom prst="rect">
            <a:avLst/>
          </a:prstGeom>
          <a:solidFill>
            <a:srgbClr val="ECE5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rgbClr val="660066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1800"/>
              <a:buFont typeface="Arial"/>
              <a:buNone/>
            </a:pPr>
            <a:r>
              <a:rPr b="1" lang="fr-FR" sz="2700">
                <a:solidFill>
                  <a:srgbClr val="660066"/>
                </a:solidFill>
                <a:latin typeface="Nunito"/>
                <a:ea typeface="Nunito"/>
                <a:cs typeface="Nunito"/>
                <a:sym typeface="Nunito"/>
              </a:rPr>
              <a:t>   </a:t>
            </a:r>
            <a:r>
              <a:rPr b="1" lang="fr-FR" sz="2700">
                <a:solidFill>
                  <a:srgbClr val="660066"/>
                </a:solidFill>
                <a:latin typeface="Nunito"/>
                <a:ea typeface="Nunito"/>
                <a:cs typeface="Nunito"/>
                <a:sym typeface="Nunito"/>
              </a:rPr>
              <a:t>Consideraciones fundamentales</a:t>
            </a:r>
            <a:endParaRPr sz="27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9"/>
          <p:cNvSpPr/>
          <p:nvPr/>
        </p:nvSpPr>
        <p:spPr>
          <a:xfrm>
            <a:off x="266700" y="2959100"/>
            <a:ext cx="8877300" cy="2480100"/>
          </a:xfrm>
          <a:prstGeom prst="rect">
            <a:avLst/>
          </a:prstGeom>
          <a:solidFill>
            <a:schemeClr val="lt1">
              <a:alpha val="5333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9"/>
          <p:cNvSpPr txBox="1"/>
          <p:nvPr>
            <p:ph idx="1" type="body"/>
          </p:nvPr>
        </p:nvSpPr>
        <p:spPr>
          <a:xfrm>
            <a:off x="266700" y="1632150"/>
            <a:ext cx="4489200" cy="23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fr-FR" sz="18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Quienes no sean especialistas en protección </a:t>
            </a:r>
            <a:r>
              <a:rPr b="1" i="1" lang="fr-FR" sz="18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nunca</a:t>
            </a:r>
            <a:r>
              <a:rPr i="1" lang="fr-FR" sz="18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fr-FR" sz="18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deben preguntar a las personas beneficiarias acerca de ningún tipo de experiencia personal de violencia (VBG, violencia doméstica, abuso sexual, etc.)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0066"/>
              </a:buClr>
              <a:buSzPts val="1600"/>
              <a:buFont typeface="Nunito"/>
              <a:buChar char="➔"/>
            </a:pPr>
            <a:r>
              <a:rPr lang="fr-FR" sz="16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Pregunte sobre los riesgos en general, las tendencias o los mecanismos de afrontamiento individuales/comunitarios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1600"/>
              <a:buFont typeface="Nunito"/>
              <a:buChar char="➔"/>
            </a:pPr>
            <a:r>
              <a:rPr lang="fr-FR" sz="16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Si alguien le informa sobre un incidente de VBG o si le informa de un caso, no intervenga, facilite a la persona los datos de contacto de los servicios especializados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descr="picture hands copie.png" id="258" name="Google Shape;25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47900" y="1750400"/>
            <a:ext cx="4296100" cy="3151025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9"/>
          <p:cNvSpPr txBox="1"/>
          <p:nvPr/>
        </p:nvSpPr>
        <p:spPr>
          <a:xfrm>
            <a:off x="1090425" y="5531075"/>
            <a:ext cx="73572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ctr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Para más información sobre este tema, consulte </a:t>
            </a:r>
            <a:r>
              <a:rPr lang="fr-FR" sz="1600" u="sng">
                <a:solidFill>
                  <a:srgbClr val="0097A7"/>
                </a:solid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la guía de bolsillo de VBG</a:t>
            </a:r>
            <a:r>
              <a:rPr lang="fr-FR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(disponible en muchos idiomas y como aplicación)</a:t>
            </a:r>
            <a:endParaRPr sz="3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ctr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… y asegúrese de haber consultado a colegas especialistas en VBG o protección antes de realizar cualquier evaluación/visita de campo/GFD, etc.</a:t>
            </a:r>
            <a:endParaRPr sz="3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0" name="Google Shape;260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83925" y="80863"/>
            <a:ext cx="870986" cy="51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60926" y="121826"/>
            <a:ext cx="956124" cy="43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3338b7d2c1_0_95"/>
          <p:cNvSpPr/>
          <p:nvPr/>
        </p:nvSpPr>
        <p:spPr>
          <a:xfrm>
            <a:off x="-50" y="0"/>
            <a:ext cx="9144000" cy="1448100"/>
          </a:xfrm>
          <a:prstGeom prst="rect">
            <a:avLst/>
          </a:prstGeom>
          <a:solidFill>
            <a:srgbClr val="ECE5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g13338b7d2c1_0_95"/>
          <p:cNvSpPr txBox="1"/>
          <p:nvPr>
            <p:ph type="title"/>
          </p:nvPr>
        </p:nvSpPr>
        <p:spPr>
          <a:xfrm>
            <a:off x="311700" y="342292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700">
                <a:solidFill>
                  <a:srgbClr val="660066"/>
                </a:solidFill>
                <a:latin typeface="Nunito"/>
                <a:ea typeface="Nunito"/>
                <a:cs typeface="Nunito"/>
                <a:sym typeface="Nunito"/>
              </a:rPr>
              <a:t>Aprendiendo del campo</a:t>
            </a:r>
            <a:endParaRPr b="1" sz="2700">
              <a:solidFill>
                <a:srgbClr val="660066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g13338b7d2c1_0_95"/>
          <p:cNvSpPr txBox="1"/>
          <p:nvPr>
            <p:ph idx="1" type="body"/>
          </p:nvPr>
        </p:nvSpPr>
        <p:spPr>
          <a:xfrm>
            <a:off x="-50" y="1560525"/>
            <a:ext cx="5029800" cy="389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1500"/>
              <a:buFont typeface="Nunito"/>
              <a:buChar char="●"/>
            </a:pPr>
            <a:r>
              <a:rPr lang="fr-FR" sz="1500" u="sng">
                <a:solidFill>
                  <a:srgbClr val="0097A7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Noroeste de Siria</a:t>
            </a:r>
            <a:r>
              <a:rPr lang="fr-FR" sz="1500">
                <a:latin typeface="Nunito"/>
                <a:ea typeface="Nunito"/>
                <a:cs typeface="Nunito"/>
                <a:sym typeface="Nunito"/>
              </a:rPr>
              <a:t>: grupo de trabajo de CWG - VBG WG (SoP para derivar casos de VBG a CVA, contribuir a la evaluación de viabilidad de CVA, etc.)</a:t>
            </a:r>
            <a:endParaRPr sz="1500">
              <a:latin typeface="Nunito"/>
              <a:ea typeface="Nunito"/>
              <a:cs typeface="Nunito"/>
              <a:sym typeface="Nunito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1500"/>
              <a:buFont typeface="Nunito"/>
              <a:buChar char="●"/>
            </a:pPr>
            <a:r>
              <a:rPr lang="fr-FR" sz="1500" u="sng">
                <a:solidFill>
                  <a:srgbClr val="0097A7"/>
                </a:solid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Ucrania </a:t>
            </a:r>
            <a:r>
              <a:rPr lang="fr-FR" sz="1500" u="sng">
                <a:solidFill>
                  <a:srgbClr val="0097A7"/>
                </a:solidFill>
                <a:latin typeface="Nunito"/>
                <a:ea typeface="Nunito"/>
                <a:cs typeface="Nunito"/>
                <a:sym typeface="Nuni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y Moldavia</a:t>
            </a:r>
            <a:r>
              <a:rPr lang="fr-FR" sz="1500">
                <a:latin typeface="Nunito"/>
                <a:ea typeface="Nunito"/>
                <a:cs typeface="Nunito"/>
                <a:sym typeface="Nunito"/>
              </a:rPr>
              <a:t>: grupo de trabajo de VBG-CVA para Ucrania, </a:t>
            </a:r>
            <a:r>
              <a:rPr lang="fr-FR" sz="1500">
                <a:latin typeface="Nunito"/>
                <a:ea typeface="Nunito"/>
                <a:cs typeface="Nunito"/>
                <a:sym typeface="Nunito"/>
              </a:rPr>
              <a:t>revisión de herramientas</a:t>
            </a:r>
            <a:r>
              <a:rPr lang="fr-FR" sz="1500">
                <a:latin typeface="Nunito"/>
                <a:ea typeface="Nunito"/>
                <a:cs typeface="Nunito"/>
                <a:sym typeface="Nunito"/>
              </a:rPr>
              <a:t> (MPD, </a:t>
            </a:r>
            <a:r>
              <a:rPr lang="fr-FR" sz="1500">
                <a:latin typeface="Nunito"/>
                <a:ea typeface="Nunito"/>
                <a:cs typeface="Nunito"/>
                <a:sym typeface="Nunito"/>
              </a:rPr>
              <a:t>análisis de mercado</a:t>
            </a:r>
            <a:r>
              <a:rPr lang="fr-FR" sz="1500">
                <a:latin typeface="Nunito"/>
                <a:ea typeface="Nunito"/>
                <a:cs typeface="Nunito"/>
                <a:sym typeface="Nunito"/>
              </a:rPr>
              <a:t>, CdC para familias anfitrionas, </a:t>
            </a:r>
            <a:r>
              <a:rPr lang="fr-FR" sz="1500" u="sng">
                <a:solidFill>
                  <a:srgbClr val="0097A7"/>
                </a:solidFill>
                <a:latin typeface="Nunito"/>
                <a:ea typeface="Nunito"/>
                <a:cs typeface="Nunito"/>
                <a:sym typeface="Nunit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</a:t>
            </a:r>
            <a:r>
              <a:rPr lang="fr-FR" sz="1500" u="sng">
                <a:solidFill>
                  <a:srgbClr val="0097A7"/>
                </a:solidFill>
                <a:latin typeface="Nunito"/>
                <a:ea typeface="Nunito"/>
                <a:cs typeface="Nunito"/>
                <a:sym typeface="Nunito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nálisis conjunta del riesgo</a:t>
            </a:r>
            <a:r>
              <a:rPr lang="fr-FR" sz="1500">
                <a:latin typeface="Nunito"/>
                <a:ea typeface="Nunito"/>
                <a:cs typeface="Nunito"/>
                <a:sym typeface="Nunito"/>
              </a:rPr>
              <a:t>, etc.)</a:t>
            </a:r>
            <a:endParaRPr sz="1500">
              <a:latin typeface="Nunito"/>
              <a:ea typeface="Nunito"/>
              <a:cs typeface="Nunito"/>
              <a:sym typeface="Nunito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1500"/>
              <a:buFont typeface="Nunito"/>
              <a:buChar char="●"/>
            </a:pPr>
            <a:r>
              <a:rPr lang="fr-FR" sz="1500">
                <a:latin typeface="Nunito"/>
                <a:ea typeface="Nunito"/>
                <a:cs typeface="Nunito"/>
                <a:sym typeface="Nunito"/>
              </a:rPr>
              <a:t>Iraq: grupo de trabajo de VBG-CVA y próximo taller conjunto ( Junio </a:t>
            </a:r>
            <a:r>
              <a:rPr lang="fr-FR" sz="1500">
                <a:latin typeface="Nunito"/>
                <a:ea typeface="Nunito"/>
                <a:cs typeface="Nunito"/>
                <a:sym typeface="Nunito"/>
              </a:rPr>
              <a:t>próximo</a:t>
            </a:r>
            <a:r>
              <a:rPr lang="fr-FR" sz="1500">
                <a:latin typeface="Nunito"/>
                <a:ea typeface="Nunito"/>
                <a:cs typeface="Nunito"/>
                <a:sym typeface="Nunito"/>
              </a:rPr>
              <a:t>)</a:t>
            </a:r>
            <a:endParaRPr sz="1500">
              <a:latin typeface="Nunito"/>
              <a:ea typeface="Nunito"/>
              <a:cs typeface="Nunito"/>
              <a:sym typeface="Nunito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1500"/>
              <a:buFont typeface="Nunito"/>
              <a:buChar char="●"/>
            </a:pPr>
            <a:r>
              <a:rPr lang="fr-FR" sz="1500">
                <a:latin typeface="Nunito"/>
                <a:ea typeface="Nunito"/>
                <a:cs typeface="Nunito"/>
                <a:sym typeface="Nunito"/>
              </a:rPr>
              <a:t>Afganistán</a:t>
            </a:r>
            <a:r>
              <a:rPr lang="fr-FR" sz="1500">
                <a:latin typeface="Nunito"/>
                <a:ea typeface="Nunito"/>
                <a:cs typeface="Nunito"/>
                <a:sym typeface="Nunito"/>
              </a:rPr>
              <a:t>: </a:t>
            </a:r>
            <a:r>
              <a:rPr lang="fr-FR" sz="1500">
                <a:latin typeface="Nunito"/>
                <a:ea typeface="Nunito"/>
                <a:cs typeface="Nunito"/>
                <a:sym typeface="Nunito"/>
              </a:rPr>
              <a:t>Hoja</a:t>
            </a:r>
            <a:r>
              <a:rPr lang="fr-FR" sz="1500">
                <a:latin typeface="Nunito"/>
                <a:ea typeface="Nunito"/>
                <a:cs typeface="Nunito"/>
                <a:sym typeface="Nunito"/>
              </a:rPr>
              <a:t> de consejos para agentes de Cash, </a:t>
            </a:r>
            <a:r>
              <a:rPr lang="fr-FR" sz="1500">
                <a:latin typeface="Nunito"/>
                <a:ea typeface="Nunito"/>
                <a:cs typeface="Nunito"/>
                <a:sym typeface="Nunito"/>
              </a:rPr>
              <a:t>revisión</a:t>
            </a:r>
            <a:r>
              <a:rPr lang="fr-FR" sz="1500">
                <a:latin typeface="Nunito"/>
                <a:ea typeface="Nunito"/>
                <a:cs typeface="Nunito"/>
                <a:sym typeface="Nunito"/>
              </a:rPr>
              <a:t> del MPD interorganismos, </a:t>
            </a:r>
            <a:r>
              <a:rPr lang="fr-FR" sz="1500">
                <a:latin typeface="Nunito"/>
                <a:ea typeface="Nunito"/>
                <a:cs typeface="Nunito"/>
                <a:sym typeface="Nunito"/>
              </a:rPr>
              <a:t>capacitación</a:t>
            </a:r>
            <a:r>
              <a:rPr lang="fr-FR" sz="1500">
                <a:latin typeface="Nunito"/>
                <a:ea typeface="Nunito"/>
                <a:cs typeface="Nunito"/>
                <a:sym typeface="Nunito"/>
              </a:rPr>
              <a:t> de los FSP, lista de </a:t>
            </a:r>
            <a:r>
              <a:rPr lang="fr-FR" sz="1500">
                <a:latin typeface="Nunito"/>
                <a:ea typeface="Nunito"/>
                <a:cs typeface="Nunito"/>
                <a:sym typeface="Nunito"/>
              </a:rPr>
              <a:t>verificación</a:t>
            </a:r>
            <a:r>
              <a:rPr lang="fr-FR" sz="1500">
                <a:latin typeface="Nunito"/>
                <a:ea typeface="Nunito"/>
                <a:cs typeface="Nunito"/>
                <a:sym typeface="Nunito"/>
              </a:rPr>
              <a:t> con indicadores del </a:t>
            </a:r>
            <a:r>
              <a:rPr lang="fr-FR" sz="1500">
                <a:latin typeface="Nunito"/>
                <a:ea typeface="Nunito"/>
                <a:cs typeface="Nunito"/>
                <a:sym typeface="Nunito"/>
              </a:rPr>
              <a:t>éxito</a:t>
            </a:r>
            <a:r>
              <a:rPr lang="fr-FR" sz="1500">
                <a:latin typeface="Nunito"/>
                <a:ea typeface="Nunito"/>
                <a:cs typeface="Nunito"/>
                <a:sym typeface="Nunito"/>
              </a:rPr>
              <a:t>, etc.</a:t>
            </a:r>
            <a:endParaRPr sz="1500">
              <a:latin typeface="Nunito"/>
              <a:ea typeface="Nunito"/>
              <a:cs typeface="Nunito"/>
              <a:sym typeface="Nunito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1500"/>
              <a:buFont typeface="Nunito"/>
              <a:buChar char="●"/>
            </a:pPr>
            <a:r>
              <a:rPr lang="fr-FR" sz="1500">
                <a:latin typeface="Nunito"/>
                <a:ea typeface="Nunito"/>
                <a:cs typeface="Nunito"/>
                <a:sym typeface="Nunito"/>
              </a:rPr>
              <a:t>También </a:t>
            </a:r>
            <a:r>
              <a:rPr lang="fr-FR" sz="1500" u="sng">
                <a:solidFill>
                  <a:srgbClr val="0097A7"/>
                </a:solidFill>
                <a:latin typeface="Nunito"/>
                <a:ea typeface="Nunito"/>
                <a:cs typeface="Nunito"/>
                <a:sym typeface="Nunito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Somalia</a:t>
            </a:r>
            <a:r>
              <a:rPr lang="fr-FR" sz="15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fr-FR" sz="1500" u="sng">
                <a:solidFill>
                  <a:srgbClr val="0097A7"/>
                </a:solidFill>
                <a:latin typeface="Nunito"/>
                <a:ea typeface="Nunito"/>
                <a:cs typeface="Nunito"/>
                <a:sym typeface="Nunito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Burundi</a:t>
            </a:r>
            <a:r>
              <a:rPr lang="fr-FR" sz="1500">
                <a:latin typeface="Nunito"/>
                <a:ea typeface="Nunito"/>
                <a:cs typeface="Nunito"/>
                <a:sym typeface="Nunito"/>
              </a:rPr>
              <a:t>, </a:t>
            </a:r>
            <a:r>
              <a:rPr lang="fr-FR" sz="1500" u="sng">
                <a:solidFill>
                  <a:srgbClr val="0097A7"/>
                </a:solidFill>
                <a:latin typeface="Nunito"/>
                <a:ea typeface="Nunito"/>
                <a:cs typeface="Nunito"/>
                <a:sym typeface="Nunito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Myanmar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70" name="Google Shape;270;g13338b7d2c1_0_9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061650" y="4142600"/>
            <a:ext cx="1844422" cy="237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g13338b7d2c1_0_9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106425" y="4087575"/>
            <a:ext cx="1744551" cy="2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g13338b7d2c1_0_9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5106425" y="1578969"/>
            <a:ext cx="1683575" cy="2377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g13338b7d2c1_0_9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142076" y="1560525"/>
            <a:ext cx="1683575" cy="2378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g13338b7d2c1_0_95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7083925" y="80863"/>
            <a:ext cx="870986" cy="51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g13338b7d2c1_0_95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8060926" y="121826"/>
            <a:ext cx="956124" cy="43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hème Office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2020-11-26T08:25:09Z</dcterms:created>
  <dc:creator>Luana de Souza</dc:creator>
</cp:coreProperties>
</file>