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399" r:id="rId2"/>
    <p:sldId id="2405" r:id="rId3"/>
    <p:sldId id="2407" r:id="rId4"/>
    <p:sldId id="2387" r:id="rId5"/>
    <p:sldId id="2388" r:id="rId6"/>
    <p:sldId id="2389" r:id="rId7"/>
    <p:sldId id="2390" r:id="rId8"/>
    <p:sldId id="2392" r:id="rId9"/>
    <p:sldId id="2391" r:id="rId10"/>
    <p:sldId id="2415" r:id="rId11"/>
    <p:sldId id="2394" r:id="rId12"/>
    <p:sldId id="2413" r:id="rId13"/>
    <p:sldId id="2395" r:id="rId14"/>
    <p:sldId id="2382" r:id="rId15"/>
    <p:sldId id="2403" r:id="rId16"/>
    <p:sldId id="2402" r:id="rId17"/>
    <p:sldId id="2414" r:id="rId18"/>
    <p:sldId id="321" r:id="rId19"/>
    <p:sldId id="320" r:id="rId20"/>
    <p:sldId id="322" r:id="rId21"/>
    <p:sldId id="323" r:id="rId22"/>
    <p:sldId id="2383" r:id="rId23"/>
    <p:sldId id="2384" r:id="rId24"/>
    <p:sldId id="2385" r:id="rId25"/>
    <p:sldId id="324" r:id="rId26"/>
    <p:sldId id="29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47823"/>
    <a:srgbClr val="FF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75" autoAdjust="0"/>
    <p:restoredTop sz="73297" autoAdjust="0"/>
  </p:normalViewPr>
  <p:slideViewPr>
    <p:cSldViewPr snapToGrid="0" snapToObjects="1">
      <p:cViewPr varScale="1">
        <p:scale>
          <a:sx n="52" d="100"/>
          <a:sy n="52" d="100"/>
        </p:scale>
        <p:origin x="-139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7" d="100"/>
          <a:sy n="57" d="100"/>
        </p:scale>
        <p:origin x="2832" y="7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0ECA6-B307-1645-A227-2F45AED992ED}" type="datetimeFigureOut">
              <a:rPr lang="en-US" smtClean="0"/>
              <a:pPr/>
              <a:t>3/27/2022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AD5E11-52D8-DA49-B18C-CE24E0094D49}" type="slidenum">
              <a:rPr lang="en-US" smtClean="0"/>
              <a:pPr/>
              <a:t>‹#›</a:t>
            </a:fld>
            <a:endParaRPr lang="en-US"/>
          </a:p>
        </p:txBody>
      </p:sp>
    </p:spTree>
    <p:extLst>
      <p:ext uri="{BB962C8B-B14F-4D97-AF65-F5344CB8AC3E}">
        <p14:creationId xmlns:p14="http://schemas.microsoft.com/office/powerpoint/2010/main" xmlns="" val="3173382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b="1" dirty="0">
                <a:solidFill>
                  <a:srgbClr val="FF0000"/>
                </a:solidFill>
              </a:rPr>
              <a:t>Thank you to ECHO, the government of Denmark and OFDA for their support of this resource. </a:t>
            </a:r>
          </a:p>
          <a:p>
            <a:pPr defTabSz="465887">
              <a:defRPr/>
            </a:pP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27CA449-976E-014A-9459-5E563CA90AD1}" type="slidenum">
              <a:rPr lang="en-US" smtClean="0"/>
              <a:pPr/>
              <a:t>1</a:t>
            </a:fld>
            <a:endParaRPr lang="en-US" dirty="0"/>
          </a:p>
        </p:txBody>
      </p:sp>
    </p:spTree>
    <p:extLst>
      <p:ext uri="{BB962C8B-B14F-4D97-AF65-F5344CB8AC3E}">
        <p14:creationId xmlns:p14="http://schemas.microsoft.com/office/powerpoint/2010/main" xmlns="" val="227173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50" dirty="0">
                <a:latin typeface="+mn-lt"/>
              </a:rPr>
              <a:t>All 16 Standards are</a:t>
            </a:r>
            <a:r>
              <a:rPr lang="en-US" sz="1050" baseline="0" dirty="0">
                <a:latin typeface="+mn-lt"/>
              </a:rPr>
              <a:t> structured in this way.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27CA449-976E-014A-9459-5E563CA90AD1}" type="slidenum">
              <a:rPr lang="en-US" smtClean="0"/>
              <a:pPr/>
              <a:t>11</a:t>
            </a:fld>
            <a:endParaRPr lang="en-US" dirty="0"/>
          </a:p>
        </p:txBody>
      </p:sp>
    </p:spTree>
    <p:extLst>
      <p:ext uri="{BB962C8B-B14F-4D97-AF65-F5344CB8AC3E}">
        <p14:creationId xmlns:p14="http://schemas.microsoft.com/office/powerpoint/2010/main" xmlns="" val="359338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27CA449-976E-014A-9459-5E563CA90AD1}" type="slidenum">
              <a:rPr lang="en-US" smtClean="0"/>
              <a:pPr/>
              <a:t>12</a:t>
            </a:fld>
            <a:endParaRPr lang="en-US" dirty="0"/>
          </a:p>
        </p:txBody>
      </p:sp>
    </p:spTree>
    <p:extLst>
      <p:ext uri="{BB962C8B-B14F-4D97-AF65-F5344CB8AC3E}">
        <p14:creationId xmlns:p14="http://schemas.microsoft.com/office/powerpoint/2010/main" xmlns="" val="1229967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CA449-976E-014A-9459-5E563CA90AD1}" type="slidenum">
              <a:rPr lang="en-US" smtClean="0"/>
              <a:pPr/>
              <a:t>13</a:t>
            </a:fld>
            <a:endParaRPr lang="en-US" dirty="0"/>
          </a:p>
        </p:txBody>
      </p:sp>
    </p:spTree>
    <p:extLst>
      <p:ext uri="{BB962C8B-B14F-4D97-AF65-F5344CB8AC3E}">
        <p14:creationId xmlns:p14="http://schemas.microsoft.com/office/powerpoint/2010/main" xmlns="" val="369883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of the 16 Minimum Standards a for </a:t>
            </a:r>
            <a:r>
              <a:rPr lang="en-GB" sz="1200" kern="1200" dirty="0" err="1">
                <a:solidFill>
                  <a:schemeClr val="tx1"/>
                </a:solidFill>
                <a:effectLst/>
                <a:latin typeface="+mn-lt"/>
                <a:ea typeface="+mn-ea"/>
                <a:cs typeface="+mn-cs"/>
              </a:rPr>
              <a:t>GBViE</a:t>
            </a:r>
            <a:r>
              <a:rPr lang="en-GB" sz="1200" kern="1200" dirty="0">
                <a:solidFill>
                  <a:schemeClr val="tx1"/>
                </a:solidFill>
                <a:effectLst/>
                <a:latin typeface="+mn-lt"/>
                <a:ea typeface="+mn-ea"/>
                <a:cs typeface="+mn-cs"/>
              </a:rPr>
              <a:t> programming are associated with a list of</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of</a:t>
            </a:r>
            <a:r>
              <a:rPr lang="en-GB" sz="1200" kern="1200" dirty="0">
                <a:solidFill>
                  <a:schemeClr val="tx1"/>
                </a:solidFill>
                <a:effectLst/>
                <a:latin typeface="+mn-lt"/>
                <a:ea typeface="+mn-ea"/>
                <a:cs typeface="+mn-cs"/>
              </a:rPr>
              <a:t> Key Actions to: (1) achieve the Standard; and (2) contextualize implementation. </a:t>
            </a:r>
          </a:p>
          <a:p>
            <a:pPr marL="0" marR="0" indent="0" algn="l" defTabSz="465887"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Standards are applicable everywhere,</a:t>
            </a:r>
            <a:r>
              <a:rPr lang="en-GB" sz="1200" kern="1200" baseline="0" dirty="0">
                <a:solidFill>
                  <a:schemeClr val="tx1"/>
                </a:solidFill>
                <a:effectLst/>
                <a:latin typeface="+mn-lt"/>
                <a:ea typeface="+mn-ea"/>
                <a:cs typeface="+mn-cs"/>
              </a:rPr>
              <a:t> but in some contexts, some interventions might not be implemented just yet (e.g. prevention work starts only when response services are available); and for those that are already being implemented, </a:t>
            </a:r>
            <a:r>
              <a:rPr lang="en-GB" sz="1200" kern="1200" dirty="0">
                <a:solidFill>
                  <a:schemeClr val="tx1"/>
                </a:solidFill>
                <a:effectLst/>
                <a:latin typeface="+mn-lt"/>
                <a:ea typeface="+mn-ea"/>
                <a:cs typeface="+mn-cs"/>
              </a:rPr>
              <a:t>all Key Actions may not apply to all settings or to all stages of a humanitarian response. </a:t>
            </a:r>
          </a:p>
          <a:p>
            <a:pPr marL="0" marR="0" indent="0" algn="l" defTabSz="465887"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65887"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Contextualization</a:t>
            </a:r>
            <a:r>
              <a:rPr lang="en-GB" sz="1200" kern="1200" baseline="0" dirty="0">
                <a:solidFill>
                  <a:schemeClr val="tx1"/>
                </a:solidFill>
                <a:effectLst/>
                <a:latin typeface="+mn-lt"/>
                <a:ea typeface="+mn-ea"/>
                <a:cs typeface="+mn-cs"/>
              </a:rPr>
              <a:t> tool exists to help agencies and partners working on GBV programming to </a:t>
            </a:r>
            <a:r>
              <a:rPr lang="en-US" sz="1200" kern="1200" baseline="0" dirty="0">
                <a:solidFill>
                  <a:schemeClr val="tx1"/>
                </a:solidFill>
                <a:effectLst/>
                <a:latin typeface="+mn-lt"/>
                <a:ea typeface="+mn-ea"/>
                <a:cs typeface="+mn-cs"/>
              </a:rPr>
              <a:t>analyze their own particular context, and </a:t>
            </a:r>
            <a:r>
              <a:rPr lang="en-GB" sz="1200" kern="1200" dirty="0">
                <a:solidFill>
                  <a:schemeClr val="tx1"/>
                </a:solidFill>
                <a:effectLst/>
                <a:latin typeface="+mn-lt"/>
                <a:ea typeface="+mn-ea"/>
                <a:cs typeface="+mn-cs"/>
              </a:rPr>
              <a:t>assess and improve GBV programming components that are currently being implemented to make sure they</a:t>
            </a:r>
            <a:r>
              <a:rPr lang="en-GB" sz="1200" kern="1200" baseline="0" dirty="0">
                <a:solidFill>
                  <a:schemeClr val="tx1"/>
                </a:solidFill>
                <a:effectLst/>
                <a:latin typeface="+mn-lt"/>
                <a:ea typeface="+mn-ea"/>
                <a:cs typeface="+mn-cs"/>
              </a:rPr>
              <a:t> fully meet the Standard. </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79848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 contextualization guide under development</a:t>
            </a:r>
            <a:endParaRPr lang="en-US" dirty="0"/>
          </a:p>
        </p:txBody>
      </p:sp>
      <p:sp>
        <p:nvSpPr>
          <p:cNvPr id="4" name="Slide Number Placeholder 3"/>
          <p:cNvSpPr>
            <a:spLocks noGrp="1"/>
          </p:cNvSpPr>
          <p:nvPr>
            <p:ph type="sldNum" sz="quarter" idx="10"/>
          </p:nvPr>
        </p:nvSpPr>
        <p:spPr/>
        <p:txBody>
          <a:bodyPr/>
          <a:lstStyle/>
          <a:p>
            <a:fld id="{827CA449-976E-014A-9459-5E563CA90AD1}" type="slidenum">
              <a:rPr lang="en-US" smtClean="0"/>
              <a:pPr/>
              <a:t>15</a:t>
            </a:fld>
            <a:endParaRPr lang="en-US" dirty="0"/>
          </a:p>
        </p:txBody>
      </p:sp>
    </p:spTree>
    <p:extLst>
      <p:ext uri="{BB962C8B-B14F-4D97-AF65-F5344CB8AC3E}">
        <p14:creationId xmlns:p14="http://schemas.microsoft.com/office/powerpoint/2010/main" xmlns="" val="3418040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49917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Contextualization is a collaborative PROCESS</a:t>
            </a:r>
            <a:r>
              <a:rPr lang="en-US" baseline="0" dirty="0"/>
              <a:t> taking </a:t>
            </a:r>
            <a:r>
              <a:rPr lang="en-US" u="none" baseline="0" dirty="0"/>
              <a:t>participants </a:t>
            </a:r>
            <a:r>
              <a:rPr lang="en-GB" sz="1200" u="none" kern="1200" dirty="0">
                <a:solidFill>
                  <a:schemeClr val="tx1"/>
                </a:solidFill>
                <a:effectLst/>
                <a:latin typeface="+mn-lt"/>
                <a:ea typeface="+mn-ea"/>
                <a:cs typeface="+mn-cs"/>
              </a:rPr>
              <a:t>through </a:t>
            </a:r>
            <a:r>
              <a:rPr lang="en-GB" sz="1200" u="sng" kern="1200" dirty="0">
                <a:solidFill>
                  <a:schemeClr val="tx1"/>
                </a:solidFill>
                <a:effectLst/>
                <a:latin typeface="+mn-lt"/>
                <a:ea typeface="+mn-ea"/>
                <a:cs typeface="+mn-cs"/>
              </a:rPr>
              <a:t>four key steps</a:t>
            </a:r>
            <a:r>
              <a:rPr lang="en-GB" sz="1200" u="none" kern="1200" dirty="0">
                <a:solidFill>
                  <a:schemeClr val="tx1"/>
                </a:solidFill>
                <a:effectLst/>
                <a:latin typeface="+mn-lt"/>
                <a:ea typeface="+mn-ea"/>
                <a:cs typeface="+mn-cs"/>
              </a:rPr>
              <a:t>:</a:t>
            </a:r>
            <a:r>
              <a:rPr lang="en-GB" sz="1200" u="none" kern="1200" baseline="0" dirty="0">
                <a:solidFill>
                  <a:schemeClr val="tx1"/>
                </a:solidFill>
                <a:effectLst/>
                <a:latin typeface="+mn-lt"/>
                <a:ea typeface="+mn-ea"/>
                <a:cs typeface="+mn-cs"/>
              </a:rPr>
              <a:t> (1) </a:t>
            </a:r>
            <a:r>
              <a:rPr lang="en-GB" sz="1200" b="1" u="none" kern="1200" baseline="0" dirty="0">
                <a:solidFill>
                  <a:schemeClr val="tx1"/>
                </a:solidFill>
                <a:effectLst/>
                <a:latin typeface="+mn-lt"/>
                <a:ea typeface="+mn-ea"/>
                <a:cs typeface="+mn-cs"/>
              </a:rPr>
              <a:t>ASSESS (2) IDENTIFY (3) COORDINATE (4) PLAN </a:t>
            </a:r>
            <a:endParaRPr lang="en-US" b="1" u="non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804698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latin typeface="+mn-lt"/>
                <a:ea typeface="+mn-ea"/>
                <a:cs typeface="+mn-cs"/>
              </a:rPr>
              <a:t>Le processus de contextualisation des Normes minimales soutient l'évaluation, l'analyse et l'amélioration des capacités de programmation et des lacunes de programmation pour répondre aux besoins des victimes de VBG dans un contexte particulier. </a:t>
            </a:r>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 processus de contextualisation peut également servir d'exercice de renforcement des capacités et d'apprentissage, dans lequel le personnel d'exécution participant au processus, y compris les organisations dirigées par des femmes et d'autres groupes de femmes, s'approprie le processus de mise en œuvre des Normes ; ce sont eux qui ont la connaissance et la compréhension les plus spécifiques du contexte des réalités de la programmation en matière de VBG, y compris les opportunités et les défis, etc.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01370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Dans l'ensemble, les 16 normes minimales définissent ce que les agences travaillant sur des programmes spécialisés en matière de VBG doivent réaliser pour prévenir et répondre à la VBG et fournir des services multisectoriels. Cependant, nous savons que dans certains contextes, toutes les composantes de la programmation relative à la VBG ne sont pas mises en œuvre.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 fait de mettre en œuvre certaines composantes de la programmation relative à la VBG et pas d'autres dans un certain contexte et à un certain moment ne signifie pas qu'elles sont plus importantes que les autres. Dans certaines circonstances, il se peut que nous ne soyons pas en mesure d'atteindre certaines des normes minimales et des actions clés essentielles à court terme, par exemple parce que certaines composantes doivent être mises en place avant que d'autres puissent être lancées.  Si c'est le cas dans votre établissement, comprenez et réfléchissez aux raisons pour lesquelles certaines actions ou normes ne sont pas respectées, et identifiez des stratégies de changement afin de relever les défis et de réaliser finalement les normes minimales.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11575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535818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27CA449-976E-014A-9459-5E563CA90AD1}" type="slidenum">
              <a:rPr lang="en-US" smtClean="0"/>
              <a:pPr/>
              <a:t>2</a:t>
            </a:fld>
            <a:endParaRPr lang="en-US" dirty="0"/>
          </a:p>
        </p:txBody>
      </p:sp>
    </p:spTree>
    <p:extLst>
      <p:ext uri="{BB962C8B-B14F-4D97-AF65-F5344CB8AC3E}">
        <p14:creationId xmlns:p14="http://schemas.microsoft.com/office/powerpoint/2010/main" xmlns="" val="914005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EAD5E11-52D8-DA49-B18C-CE24E0094D49}" type="slidenum">
              <a:rPr lang="en-US" smtClean="0"/>
              <a:pPr/>
              <a:t>22</a:t>
            </a:fld>
            <a:endParaRPr lang="en-US"/>
          </a:p>
        </p:txBody>
      </p:sp>
    </p:spTree>
    <p:extLst>
      <p:ext uri="{BB962C8B-B14F-4D97-AF65-F5344CB8AC3E}">
        <p14:creationId xmlns:p14="http://schemas.microsoft.com/office/powerpoint/2010/main" xmlns="" val="600284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EAD5E11-52D8-DA49-B18C-CE24E0094D49}" type="slidenum">
              <a:rPr lang="en-US" smtClean="0"/>
              <a:pPr/>
              <a:t>23</a:t>
            </a:fld>
            <a:endParaRPr lang="en-US"/>
          </a:p>
        </p:txBody>
      </p:sp>
    </p:spTree>
    <p:extLst>
      <p:ext uri="{BB962C8B-B14F-4D97-AF65-F5344CB8AC3E}">
        <p14:creationId xmlns:p14="http://schemas.microsoft.com/office/powerpoint/2010/main" xmlns="" val="616050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EAD5E11-52D8-DA49-B18C-CE24E0094D49}" type="slidenum">
              <a:rPr lang="en-US" smtClean="0"/>
              <a:pPr/>
              <a:t>24</a:t>
            </a:fld>
            <a:endParaRPr lang="en-US"/>
          </a:p>
        </p:txBody>
      </p:sp>
    </p:spTree>
    <p:extLst>
      <p:ext uri="{BB962C8B-B14F-4D97-AF65-F5344CB8AC3E}">
        <p14:creationId xmlns:p14="http://schemas.microsoft.com/office/powerpoint/2010/main" xmlns="" val="3113056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336699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dirty="0"/>
              <a: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107169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465887">
              <a:defRPr/>
            </a:pPr>
            <a:r>
              <a:rPr lang="en-US" b="1" dirty="0">
                <a:solidFill>
                  <a:srgbClr val="FF0000"/>
                </a:solidFill>
              </a:rPr>
              <a:t>Thank you to ECHO, the government of Denmark and OFDA for their support of this resource. </a:t>
            </a:r>
          </a:p>
          <a:p>
            <a:pPr defTabSz="465887">
              <a:defRPr/>
            </a:pP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827CA449-976E-014A-9459-5E563CA90AD1}" type="slidenum">
              <a:rPr lang="en-US" smtClean="0"/>
              <a:pPr/>
              <a:t>3</a:t>
            </a:fld>
            <a:endParaRPr lang="en-US" dirty="0"/>
          </a:p>
        </p:txBody>
      </p:sp>
    </p:spTree>
    <p:extLst>
      <p:ext uri="{BB962C8B-B14F-4D97-AF65-F5344CB8AC3E}">
        <p14:creationId xmlns:p14="http://schemas.microsoft.com/office/powerpoint/2010/main" xmlns="" val="4118035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7CA449-976E-014A-9459-5E563CA90A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677886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Calibri"/>
                <a:ea typeface="Calibri"/>
                <a:cs typeface="Calibri"/>
                <a:sym typeface="Calibri"/>
              </a:rPr>
              <a:pPr marL="0" marR="0" lvl="0" indent="0" algn="r" rtl="0">
                <a:spcBef>
                  <a:spcPts val="0"/>
                </a:spcBef>
                <a:buSzPct val="25000"/>
                <a:buNone/>
              </a:p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10244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7CA449-976E-014A-9459-5E563CA90AD1}" type="slidenum">
              <a:rPr lang="en-US" smtClean="0"/>
              <a:pPr/>
              <a:t>6</a:t>
            </a:fld>
            <a:endParaRPr lang="en-US" dirty="0"/>
          </a:p>
        </p:txBody>
      </p:sp>
    </p:spTree>
    <p:extLst>
      <p:ext uri="{BB962C8B-B14F-4D97-AF65-F5344CB8AC3E}">
        <p14:creationId xmlns:p14="http://schemas.microsoft.com/office/powerpoint/2010/main" xmlns="" val="436691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827CA449-976E-014A-9459-5E563CA90AD1}" type="slidenum">
              <a:rPr lang="en-US" smtClean="0"/>
              <a:pPr/>
              <a:t>7</a:t>
            </a:fld>
            <a:endParaRPr lang="en-US" dirty="0"/>
          </a:p>
        </p:txBody>
      </p:sp>
    </p:spTree>
    <p:extLst>
      <p:ext uri="{BB962C8B-B14F-4D97-AF65-F5344CB8AC3E}">
        <p14:creationId xmlns:p14="http://schemas.microsoft.com/office/powerpoint/2010/main" xmlns="" val="122996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dirty="0">
              <a:solidFill>
                <a:srgbClr val="FF0000"/>
              </a:solidFill>
            </a:endParaRPr>
          </a:p>
        </p:txBody>
      </p:sp>
      <p:sp>
        <p:nvSpPr>
          <p:cNvPr id="4" name="Slide Number Placeholder 3"/>
          <p:cNvSpPr>
            <a:spLocks noGrp="1"/>
          </p:cNvSpPr>
          <p:nvPr>
            <p:ph type="sldNum" sz="quarter" idx="10"/>
          </p:nvPr>
        </p:nvSpPr>
        <p:spPr/>
        <p:txBody>
          <a:bodyPr/>
          <a:lstStyle/>
          <a:p>
            <a:fld id="{827CA449-976E-014A-9459-5E563CA90AD1}" type="slidenum">
              <a:rPr lang="en-US" smtClean="0"/>
              <a:pPr/>
              <a:t>8</a:t>
            </a:fld>
            <a:endParaRPr lang="en-US" dirty="0"/>
          </a:p>
        </p:txBody>
      </p:sp>
    </p:spTree>
    <p:extLst>
      <p:ext uri="{BB962C8B-B14F-4D97-AF65-F5344CB8AC3E}">
        <p14:creationId xmlns:p14="http://schemas.microsoft.com/office/powerpoint/2010/main" xmlns="" val="2303559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lvl="0"/>
            <a:endParaRPr lang="en-US" b="0" u="sng" dirty="0"/>
          </a:p>
        </p:txBody>
      </p:sp>
      <p:sp>
        <p:nvSpPr>
          <p:cNvPr id="4" name="Slide Number Placeholder 3"/>
          <p:cNvSpPr>
            <a:spLocks noGrp="1"/>
          </p:cNvSpPr>
          <p:nvPr>
            <p:ph type="sldNum" sz="quarter" idx="10"/>
          </p:nvPr>
        </p:nvSpPr>
        <p:spPr/>
        <p:txBody>
          <a:bodyPr/>
          <a:lstStyle/>
          <a:p>
            <a:fld id="{827CA449-976E-014A-9459-5E563CA90AD1}" type="slidenum">
              <a:rPr lang="en-US" smtClean="0"/>
              <a:pPr/>
              <a:t>9</a:t>
            </a:fld>
            <a:endParaRPr lang="en-US" dirty="0"/>
          </a:p>
        </p:txBody>
      </p:sp>
    </p:spTree>
    <p:extLst>
      <p:ext uri="{BB962C8B-B14F-4D97-AF65-F5344CB8AC3E}">
        <p14:creationId xmlns:p14="http://schemas.microsoft.com/office/powerpoint/2010/main" xmlns="" val="2894418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C42A9A-2845-5941-83C6-5479688AE3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86C90FD-E395-FA48-B995-5BF566938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84F4B09-FB70-5D4D-B13A-5757DD66D3BA}"/>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5" name="Footer Placeholder 4">
            <a:extLst>
              <a:ext uri="{FF2B5EF4-FFF2-40B4-BE49-F238E27FC236}">
                <a16:creationId xmlns="" xmlns:a16="http://schemas.microsoft.com/office/drawing/2014/main" id="{4D69BEA1-C9FA-F440-B78C-5EACDF274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41AAB19-ED0E-3A43-9A84-D3BCA71D82E9}"/>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11147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555B13-5605-A649-A3B6-6FC825CF54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9050E252-A834-A042-99A5-F56BF640F5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BED7C55-A218-6B42-8742-390A942BF105}"/>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5" name="Footer Placeholder 4">
            <a:extLst>
              <a:ext uri="{FF2B5EF4-FFF2-40B4-BE49-F238E27FC236}">
                <a16:creationId xmlns="" xmlns:a16="http://schemas.microsoft.com/office/drawing/2014/main" id="{570B1218-3A29-694E-A4A8-B8DBE96C69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AB1EAE0-45BD-5540-857C-0668A62C03B1}"/>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711206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F29C3C9-A3EE-D642-8841-9B74F75398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1FAE6C71-261E-B54D-8489-5D915BF424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EEDF086-0B2D-8B4B-AE40-3ABE5F47AB42}"/>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5" name="Footer Placeholder 4">
            <a:extLst>
              <a:ext uri="{FF2B5EF4-FFF2-40B4-BE49-F238E27FC236}">
                <a16:creationId xmlns="" xmlns:a16="http://schemas.microsoft.com/office/drawing/2014/main" id="{BC8400AB-1B69-B648-A72D-5C90E145C0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F2B7CF1-27C6-9B47-BBD8-5EBC6A1C92B4}"/>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90181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BC7D596-FC68-3C4E-B42A-9BDDEB8D7A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3E52003-BE4B-8144-994A-1923C4E4E6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D6EA351-2E5F-334A-B5A8-8F11ADCAEF0C}"/>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5" name="Footer Placeholder 4">
            <a:extLst>
              <a:ext uri="{FF2B5EF4-FFF2-40B4-BE49-F238E27FC236}">
                <a16:creationId xmlns="" xmlns:a16="http://schemas.microsoft.com/office/drawing/2014/main" id="{AF51144C-7AED-CF4B-A66A-DCC0322C8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CB0438A-8CE1-3641-9E44-15C013CFF2DE}"/>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175546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82BA74-3ED5-4945-861D-6BD049CF7C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496835B8-496E-AE4E-A0E8-AF9B4B016F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36E13A5-7345-6E45-BAF7-7FC9F506AA10}"/>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5" name="Footer Placeholder 4">
            <a:extLst>
              <a:ext uri="{FF2B5EF4-FFF2-40B4-BE49-F238E27FC236}">
                <a16:creationId xmlns="" xmlns:a16="http://schemas.microsoft.com/office/drawing/2014/main" id="{BA755B56-B194-6A42-A236-57F538B444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DAF66AE-1A68-CE44-9AAE-1FA49448CF0C}"/>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1239587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3E790C-EE27-4843-84C9-63FD75395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46DB63D-3FCD-CE4B-BD8B-9D8F145836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A8A8362E-61F2-F845-A40A-D189051C88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481786C-F3C5-6448-A372-BE9CE02675F6}"/>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6" name="Footer Placeholder 5">
            <a:extLst>
              <a:ext uri="{FF2B5EF4-FFF2-40B4-BE49-F238E27FC236}">
                <a16:creationId xmlns="" xmlns:a16="http://schemas.microsoft.com/office/drawing/2014/main" id="{C4621CC7-42C4-1149-8936-5EAD0FBC2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E09D28A-F3C3-7047-A677-982A52348025}"/>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308850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FB76A8-5506-6847-8D8B-2376D1146D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57AA8F7-298E-C247-9FEA-6BF43B2694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496A212E-58A0-6F40-851A-9CCCED4376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3C93BA2-FF56-504C-8159-19C60290A9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9C81F07B-11D7-9B41-8E6A-7393EBA169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7356F9B-F41D-BE49-8389-8FD1C7B5DB2C}"/>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8" name="Footer Placeholder 7">
            <a:extLst>
              <a:ext uri="{FF2B5EF4-FFF2-40B4-BE49-F238E27FC236}">
                <a16:creationId xmlns="" xmlns:a16="http://schemas.microsoft.com/office/drawing/2014/main" id="{B819C920-092E-764C-A4D8-FFC0E82190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EF79E23-5274-5242-9809-593B642437EF}"/>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360131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612689-774E-3F41-B6DF-2E90E440404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0B036595-28ED-6641-9EB0-90592820E6A7}"/>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4" name="Footer Placeholder 3">
            <a:extLst>
              <a:ext uri="{FF2B5EF4-FFF2-40B4-BE49-F238E27FC236}">
                <a16:creationId xmlns="" xmlns:a16="http://schemas.microsoft.com/office/drawing/2014/main" id="{404E3C19-99FB-2F42-863E-919A44D9A5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230AAC3-9C7C-EC4D-9593-CEAB640BBD90}"/>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3721079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3CE850B-1A0F-174E-B1F7-935C6C999C17}"/>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3" name="Footer Placeholder 2">
            <a:extLst>
              <a:ext uri="{FF2B5EF4-FFF2-40B4-BE49-F238E27FC236}">
                <a16:creationId xmlns="" xmlns:a16="http://schemas.microsoft.com/office/drawing/2014/main" id="{B524D260-2925-974C-93B5-B61301E3B1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4E1E78A-FFEC-E244-ADA1-899EB4138544}"/>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2250928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6AF1A2-6937-0546-B588-FDFA3913CD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DA11D814-209A-914B-9E31-FFA2ED3A5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F46917A-206E-7C49-958B-15F742F837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F3C1DE6-72CB-0F41-ABC9-C8935033D6A0}"/>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6" name="Footer Placeholder 5">
            <a:extLst>
              <a:ext uri="{FF2B5EF4-FFF2-40B4-BE49-F238E27FC236}">
                <a16:creationId xmlns="" xmlns:a16="http://schemas.microsoft.com/office/drawing/2014/main" id="{288115C1-6CB4-864C-98A4-58458AB99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FD76106-AEF6-794B-AC13-AC5E6F99434F}"/>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252584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E9492C-855F-1649-8762-E9DB571AE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537CC6C-5E0E-A441-BCAF-485068B688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759DE7C-A53C-CE4D-83D6-F8EBE3C17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142A6CD-E2C0-6C4B-AA18-238A621F09C1}"/>
              </a:ext>
            </a:extLst>
          </p:cNvPr>
          <p:cNvSpPr>
            <a:spLocks noGrp="1"/>
          </p:cNvSpPr>
          <p:nvPr>
            <p:ph type="dt" sz="half" idx="10"/>
          </p:nvPr>
        </p:nvSpPr>
        <p:spPr/>
        <p:txBody>
          <a:bodyPr/>
          <a:lstStyle/>
          <a:p>
            <a:fld id="{DAD2AAEE-B84E-4743-8AF1-914905C3A202}" type="datetimeFigureOut">
              <a:rPr lang="en-US" smtClean="0"/>
              <a:pPr/>
              <a:t>3/27/2022</a:t>
            </a:fld>
            <a:endParaRPr lang="en-US"/>
          </a:p>
        </p:txBody>
      </p:sp>
      <p:sp>
        <p:nvSpPr>
          <p:cNvPr id="6" name="Footer Placeholder 5">
            <a:extLst>
              <a:ext uri="{FF2B5EF4-FFF2-40B4-BE49-F238E27FC236}">
                <a16:creationId xmlns="" xmlns:a16="http://schemas.microsoft.com/office/drawing/2014/main" id="{123244EA-818B-E141-AE51-E0FAAC9AFD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A566FC4-2DBA-7841-A887-16CF2D1E224F}"/>
              </a:ext>
            </a:extLst>
          </p:cNvPr>
          <p:cNvSpPr>
            <a:spLocks noGrp="1"/>
          </p:cNvSpPr>
          <p:nvPr>
            <p:ph type="sldNum" sz="quarter" idx="12"/>
          </p:nvPr>
        </p:nvSpPr>
        <p:spPr/>
        <p:txBody>
          <a:body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2404952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CBDE2E8-6F97-EF40-96AC-72E9C280B9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CF43101-51C0-7D46-9C02-0A408222A8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B51A8A-E2BE-B04C-B607-D933C0568C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2AAEE-B84E-4743-8AF1-914905C3A202}" type="datetimeFigureOut">
              <a:rPr lang="en-US" smtClean="0"/>
              <a:pPr/>
              <a:t>3/27/2022</a:t>
            </a:fld>
            <a:endParaRPr lang="en-US"/>
          </a:p>
        </p:txBody>
      </p:sp>
      <p:sp>
        <p:nvSpPr>
          <p:cNvPr id="5" name="Footer Placeholder 4">
            <a:extLst>
              <a:ext uri="{FF2B5EF4-FFF2-40B4-BE49-F238E27FC236}">
                <a16:creationId xmlns="" xmlns:a16="http://schemas.microsoft.com/office/drawing/2014/main" id="{58D30C09-3370-C84B-9E20-E02F8B2228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A662B27A-6319-C841-8358-57FAB4B46C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8A0F7A-E807-C349-9877-A316E1A156FA}" type="slidenum">
              <a:rPr lang="en-US" smtClean="0"/>
              <a:pPr/>
              <a:t>‹#›</a:t>
            </a:fld>
            <a:endParaRPr lang="en-US"/>
          </a:p>
        </p:txBody>
      </p:sp>
    </p:spTree>
    <p:extLst>
      <p:ext uri="{BB962C8B-B14F-4D97-AF65-F5344CB8AC3E}">
        <p14:creationId xmlns:p14="http://schemas.microsoft.com/office/powerpoint/2010/main" xmlns="" val="72613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3680" y="3160294"/>
            <a:ext cx="6306603" cy="2592207"/>
          </a:xfrm>
        </p:spPr>
        <p:txBody>
          <a:bodyPr>
            <a:normAutofit fontScale="90000"/>
          </a:bodyPr>
          <a:lstStyle/>
          <a:p>
            <a:r>
              <a:rPr lang="en-US" sz="4000" dirty="0">
                <a:solidFill>
                  <a:schemeClr val="accent1"/>
                </a:solidFill>
                <a:latin typeface="Century Gothic"/>
                <a:cs typeface="Century Gothic"/>
              </a:rPr>
              <a:t/>
            </a:r>
            <a:br>
              <a:rPr lang="en-US" sz="4000" dirty="0">
                <a:solidFill>
                  <a:schemeClr val="accent1"/>
                </a:solidFill>
                <a:latin typeface="Century Gothic"/>
                <a:cs typeface="Century Gothic"/>
              </a:rPr>
            </a:br>
            <a:r>
              <a:rPr lang="en-US" sz="4000" dirty="0">
                <a:solidFill>
                  <a:schemeClr val="accent1"/>
                </a:solidFill>
                <a:latin typeface="Century Gothic"/>
                <a:cs typeface="Century Gothic"/>
              </a:rPr>
              <a:t/>
            </a:r>
            <a:br>
              <a:rPr lang="en-US" sz="4000" dirty="0">
                <a:solidFill>
                  <a:schemeClr val="accent1"/>
                </a:solidFill>
                <a:latin typeface="Century Gothic"/>
                <a:cs typeface="Century Gothic"/>
              </a:rPr>
            </a:br>
            <a:r>
              <a:rPr lang="fr-FR" sz="4000" dirty="0" smtClean="0">
                <a:solidFill>
                  <a:schemeClr val="accent1"/>
                </a:solidFill>
                <a:latin typeface="+mn-lt"/>
                <a:cs typeface="Century Gothic"/>
              </a:rPr>
              <a:t> </a:t>
            </a:r>
            <a:r>
              <a:rPr lang="fr-FR" sz="4000" b="1" dirty="0" smtClean="0">
                <a:solidFill>
                  <a:schemeClr val="accent1"/>
                </a:solidFill>
                <a:latin typeface="+mn-lt"/>
                <a:cs typeface="Century Gothic"/>
              </a:rPr>
              <a:t>Normes minimales inter-agences pour la programmation de la VBG dans les situations d'urgence </a:t>
            </a:r>
            <a:r>
              <a:rPr lang="en-US" sz="4200" b="1" dirty="0">
                <a:solidFill>
                  <a:schemeClr val="accent1"/>
                </a:solidFill>
                <a:latin typeface="+mn-lt"/>
                <a:cs typeface="Calibri" panose="020F0502020204030204" pitchFamily="34" charset="0"/>
              </a:rPr>
              <a:t/>
            </a:r>
            <a:br>
              <a:rPr lang="en-US" sz="4200" b="1" dirty="0">
                <a:solidFill>
                  <a:schemeClr val="accent1"/>
                </a:solidFill>
                <a:latin typeface="+mn-lt"/>
                <a:cs typeface="Calibri" panose="020F0502020204030204" pitchFamily="34" charset="0"/>
              </a:rPr>
            </a:br>
            <a:r>
              <a:rPr lang="en-US" sz="4200" b="1" dirty="0">
                <a:solidFill>
                  <a:schemeClr val="accent1"/>
                </a:solidFill>
                <a:latin typeface="+mn-lt"/>
                <a:cs typeface="Calibri" panose="020F0502020204030204" pitchFamily="34" charset="0"/>
              </a:rPr>
              <a:t/>
            </a:r>
            <a:br>
              <a:rPr lang="en-US" sz="4200" b="1" dirty="0">
                <a:solidFill>
                  <a:schemeClr val="accent1"/>
                </a:solidFill>
                <a:latin typeface="+mn-lt"/>
                <a:cs typeface="Calibri" panose="020F0502020204030204" pitchFamily="34" charset="0"/>
              </a:rPr>
            </a:br>
            <a:r>
              <a:rPr lang="en-US" sz="3100" b="1" dirty="0" smtClean="0">
                <a:solidFill>
                  <a:schemeClr val="accent1"/>
                </a:solidFill>
                <a:latin typeface="+mn-lt"/>
                <a:cs typeface="Calibri" panose="020F0502020204030204" pitchFamily="34" charset="0"/>
              </a:rPr>
              <a:t>Atelier de </a:t>
            </a:r>
            <a:r>
              <a:rPr lang="en-US" sz="3100" b="1" dirty="0" err="1" smtClean="0">
                <a:solidFill>
                  <a:schemeClr val="accent1"/>
                </a:solidFill>
                <a:latin typeface="+mn-lt"/>
                <a:cs typeface="Calibri" panose="020F0502020204030204" pitchFamily="34" charset="0"/>
              </a:rPr>
              <a:t>renforcement</a:t>
            </a:r>
            <a:r>
              <a:rPr lang="en-US" sz="3100" b="1" dirty="0" smtClean="0">
                <a:solidFill>
                  <a:schemeClr val="accent1"/>
                </a:solidFill>
                <a:latin typeface="+mn-lt"/>
                <a:cs typeface="Calibri" panose="020F0502020204030204" pitchFamily="34" charset="0"/>
              </a:rPr>
              <a:t> des </a:t>
            </a:r>
            <a:r>
              <a:rPr lang="fr-FR" sz="3100" b="1" dirty="0" smtClean="0">
                <a:solidFill>
                  <a:schemeClr val="accent1"/>
                </a:solidFill>
                <a:latin typeface="+mn-lt"/>
                <a:cs typeface="Calibri" panose="020F0502020204030204" pitchFamily="34" charset="0"/>
              </a:rPr>
              <a:t>capacités</a:t>
            </a:r>
            <a:r>
              <a:rPr lang="en-US" sz="3100" b="1" dirty="0" smtClean="0">
                <a:solidFill>
                  <a:schemeClr val="accent1"/>
                </a:solidFill>
                <a:latin typeface="+mn-lt"/>
                <a:cs typeface="Calibri" panose="020F0502020204030204" pitchFamily="34" charset="0"/>
              </a:rPr>
              <a:t> des </a:t>
            </a:r>
            <a:r>
              <a:rPr lang="en-US" sz="3100" b="1" dirty="0" err="1" smtClean="0">
                <a:solidFill>
                  <a:schemeClr val="accent1"/>
                </a:solidFill>
                <a:latin typeface="+mn-lt"/>
                <a:cs typeface="Calibri" panose="020F0502020204030204" pitchFamily="34" charset="0"/>
              </a:rPr>
              <a:t>membres</a:t>
            </a:r>
            <a:r>
              <a:rPr lang="en-US" sz="3100" b="1" dirty="0" smtClean="0">
                <a:solidFill>
                  <a:schemeClr val="accent1"/>
                </a:solidFill>
                <a:latin typeface="+mn-lt"/>
                <a:cs typeface="Calibri" panose="020F0502020204030204" pitchFamily="34" charset="0"/>
              </a:rPr>
              <a:t> du SC VBG – TCHAD</a:t>
            </a:r>
            <a:br>
              <a:rPr lang="en-US" sz="3100" b="1" dirty="0" smtClean="0">
                <a:solidFill>
                  <a:schemeClr val="accent1"/>
                </a:solidFill>
                <a:latin typeface="+mn-lt"/>
                <a:cs typeface="Calibri" panose="020F0502020204030204" pitchFamily="34" charset="0"/>
              </a:rPr>
            </a:br>
            <a:r>
              <a:rPr lang="en-US" sz="3100" b="1" dirty="0" smtClean="0">
                <a:solidFill>
                  <a:schemeClr val="accent1"/>
                </a:solidFill>
                <a:latin typeface="+mn-lt"/>
                <a:cs typeface="Calibri" panose="020F0502020204030204" pitchFamily="34" charset="0"/>
              </a:rPr>
              <a:t>Du 12 -14 </a:t>
            </a:r>
            <a:r>
              <a:rPr lang="fr-FR" sz="3100" b="1" dirty="0" smtClean="0">
                <a:solidFill>
                  <a:schemeClr val="accent1"/>
                </a:solidFill>
                <a:latin typeface="+mn-lt"/>
                <a:cs typeface="Calibri" panose="020F0502020204030204" pitchFamily="34" charset="0"/>
              </a:rPr>
              <a:t>Aout</a:t>
            </a:r>
            <a:r>
              <a:rPr lang="en-US" sz="3100" b="1" dirty="0" smtClean="0">
                <a:solidFill>
                  <a:schemeClr val="accent1"/>
                </a:solidFill>
                <a:latin typeface="+mn-lt"/>
                <a:cs typeface="Calibri" panose="020F0502020204030204" pitchFamily="34" charset="0"/>
              </a:rPr>
              <a:t> 2021</a:t>
            </a:r>
            <a:br>
              <a:rPr lang="en-US" sz="3100" b="1" dirty="0" smtClean="0">
                <a:solidFill>
                  <a:schemeClr val="accent1"/>
                </a:solidFill>
                <a:latin typeface="+mn-lt"/>
                <a:cs typeface="Calibri" panose="020F0502020204030204" pitchFamily="34" charset="0"/>
              </a:rPr>
            </a:br>
            <a:r>
              <a:rPr lang="en-US" sz="3100" b="1" dirty="0" smtClean="0">
                <a:solidFill>
                  <a:schemeClr val="accent1"/>
                </a:solidFill>
                <a:latin typeface="+mn-lt"/>
                <a:cs typeface="Calibri" panose="020F0502020204030204" pitchFamily="34" charset="0"/>
              </a:rPr>
              <a:t>N’Djamena</a:t>
            </a:r>
            <a:r>
              <a:rPr lang="en-US" sz="3100" dirty="0">
                <a:solidFill>
                  <a:schemeClr val="accent1"/>
                </a:solidFill>
                <a:latin typeface="Century Gothic"/>
                <a:cs typeface="Century Gothic"/>
              </a:rPr>
              <a:t/>
            </a:r>
            <a:br>
              <a:rPr lang="en-US" sz="3100" dirty="0">
                <a:solidFill>
                  <a:schemeClr val="accent1"/>
                </a:solidFill>
                <a:latin typeface="Century Gothic"/>
                <a:cs typeface="Century Gothic"/>
              </a:rPr>
            </a:br>
            <a:endParaRPr lang="en-US" sz="4000" dirty="0">
              <a:solidFill>
                <a:schemeClr val="accent1"/>
              </a:solidFill>
              <a:latin typeface="Century Gothic"/>
              <a:cs typeface="Century Gothic"/>
            </a:endParaRPr>
          </a:p>
        </p:txBody>
      </p:sp>
      <p:pic>
        <p:nvPicPr>
          <p:cNvPr id="1026" name="Picture 2" descr="https://lh5.googleusercontent.com/uT3AMfOCOHndEF8_qyDUlgjLfYBDbwxAzl4BehNqfjYqLpBTVW2Zh1LJ9IArPR1LD2CzD7TwnGPuRBLjXTh4xRoKQ0u9mcBtaHHth-qY5pW-gxN5CjS5JGVzCpYRohiVrSKZ0BISUoQ"/>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26202" y="5683383"/>
            <a:ext cx="1580128" cy="10205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977217" y="3244334"/>
            <a:ext cx="237566" cy="369332"/>
          </a:xfrm>
          <a:prstGeom prst="rect">
            <a:avLst/>
          </a:prstGeom>
        </p:spPr>
        <p:txBody>
          <a:bodyPr wrap="none">
            <a:spAutoFit/>
          </a:bodyPr>
          <a:lstStyle/>
          <a:p>
            <a:r>
              <a:rPr lang="en-US" dirty="0"/>
              <a:t> </a:t>
            </a:r>
          </a:p>
        </p:txBody>
      </p:sp>
      <p:pic>
        <p:nvPicPr>
          <p:cNvPr id="6" name="Content Placeholder 5" descr="MS.Cover.png"/>
          <p:cNvPicPr>
            <a:picLocks noChangeAspect="1"/>
          </p:cNvPicPr>
          <p:nvPr/>
        </p:nvPicPr>
        <p:blipFill>
          <a:blip r:embed="rId4">
            <a:extLst>
              <a:ext uri="{28A0092B-C50C-407E-A947-70E740481C1C}">
                <a14:useLocalDpi xmlns:a14="http://schemas.microsoft.com/office/drawing/2010/main" xmlns="" val="0"/>
              </a:ext>
            </a:extLst>
          </a:blip>
          <a:srcRect t="5840" b="5840"/>
          <a:stretch>
            <a:fillRect/>
          </a:stretch>
        </p:blipFill>
        <p:spPr>
          <a:xfrm>
            <a:off x="121732" y="83477"/>
            <a:ext cx="3635880" cy="4234523"/>
          </a:xfrm>
          <a:prstGeom prst="rect">
            <a:avLst/>
          </a:prstGeom>
        </p:spPr>
      </p:pic>
      <p:pic>
        <p:nvPicPr>
          <p:cNvPr id="7" name="Picture 6"/>
          <p:cNvPicPr>
            <a:picLocks noChangeAspect="1"/>
          </p:cNvPicPr>
          <p:nvPr/>
        </p:nvPicPr>
        <p:blipFill>
          <a:blip r:embed="rId5"/>
          <a:stretch>
            <a:fillRect/>
          </a:stretch>
        </p:blipFill>
        <p:spPr>
          <a:xfrm>
            <a:off x="2615991" y="1346228"/>
            <a:ext cx="3387690" cy="4534875"/>
          </a:xfrm>
          <a:prstGeom prst="rect">
            <a:avLst/>
          </a:prstGeom>
        </p:spPr>
      </p:pic>
      <p:pic>
        <p:nvPicPr>
          <p:cNvPr id="5" name="Picture 4"/>
          <p:cNvPicPr>
            <a:picLocks noChangeAspect="1"/>
          </p:cNvPicPr>
          <p:nvPr/>
        </p:nvPicPr>
        <p:blipFill>
          <a:blip r:embed="rId6"/>
          <a:stretch>
            <a:fillRect/>
          </a:stretch>
        </p:blipFill>
        <p:spPr>
          <a:xfrm>
            <a:off x="-118284" y="2200738"/>
            <a:ext cx="3615708" cy="5203688"/>
          </a:xfrm>
          <a:prstGeom prst="rect">
            <a:avLst/>
          </a:prstGeom>
        </p:spPr>
      </p:pic>
    </p:spTree>
    <p:extLst>
      <p:ext uri="{BB962C8B-B14F-4D97-AF65-F5344CB8AC3E}">
        <p14:creationId xmlns:p14="http://schemas.microsoft.com/office/powerpoint/2010/main" xmlns="" val="182948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46304"/>
            <a:ext cx="12192000" cy="6711696"/>
          </a:xfrm>
        </p:spPr>
        <p:txBody>
          <a:bodyPr>
            <a:noAutofit/>
          </a:bodyPr>
          <a:lstStyle/>
          <a:p>
            <a:pPr lvl="0"/>
            <a:r>
              <a:rPr lang="fr-FR" sz="3600" b="1" u="sng" dirty="0" smtClean="0">
                <a:solidFill>
                  <a:srgbClr val="7030A0"/>
                </a:solidFill>
              </a:rPr>
              <a:t>Les  violètes sont des normes de BASE ou FONDAMENTALES</a:t>
            </a:r>
            <a:r>
              <a:rPr lang="fr-FR" sz="3200" dirty="0" smtClean="0">
                <a:solidFill>
                  <a:srgbClr val="7030A0"/>
                </a:solidFill>
              </a:rPr>
              <a:t> </a:t>
            </a:r>
            <a:r>
              <a:rPr lang="fr-FR" sz="3200" dirty="0" smtClean="0"/>
              <a:t>: Les </a:t>
            </a:r>
            <a:r>
              <a:rPr lang="fr-FR" sz="3200" b="1" dirty="0" smtClean="0"/>
              <a:t>TROIS</a:t>
            </a:r>
            <a:r>
              <a:rPr lang="fr-FR" sz="3200" dirty="0" smtClean="0"/>
              <a:t> Normes de base sont décisives prises séparément, mais elles sont aussi fondamentales pour la mise en œuvre de toutes les Normes minimales ; elles constituent la fondation pour tous les éléments et action d’un programme.</a:t>
            </a:r>
          </a:p>
          <a:p>
            <a:pPr lvl="0"/>
            <a:r>
              <a:rPr lang="fr-FR" sz="3600" b="1" u="sng" dirty="0" smtClean="0">
                <a:solidFill>
                  <a:schemeClr val="accent1"/>
                </a:solidFill>
              </a:rPr>
              <a:t>Les  bleues sont les normes de PROGRAMMES</a:t>
            </a:r>
            <a:r>
              <a:rPr lang="fr-FR" sz="3200" b="1" u="sng" dirty="0" smtClean="0">
                <a:solidFill>
                  <a:schemeClr val="accent1"/>
                </a:solidFill>
              </a:rPr>
              <a:t> </a:t>
            </a:r>
            <a:r>
              <a:rPr lang="fr-FR" sz="3200" b="1" u="sng" dirty="0" smtClean="0"/>
              <a:t>:</a:t>
            </a:r>
            <a:r>
              <a:rPr lang="fr-FR" sz="3200" dirty="0" smtClean="0"/>
              <a:t> Les </a:t>
            </a:r>
            <a:r>
              <a:rPr lang="fr-FR" sz="3200" b="1" dirty="0" smtClean="0"/>
              <a:t>10 </a:t>
            </a:r>
            <a:r>
              <a:rPr lang="fr-FR" sz="3200" dirty="0" smtClean="0"/>
              <a:t>normes de programme fournissent des orientations pour répondre à la VBG, l'atténuer et la prévenir dans les situations d'urgence. Elles constituent des éléments essentiels de la programmation en matière de VBG. </a:t>
            </a:r>
          </a:p>
          <a:p>
            <a:r>
              <a:rPr lang="fr-FR" sz="3600" b="1" u="sng" dirty="0" smtClean="0">
                <a:solidFill>
                  <a:schemeClr val="accent6">
                    <a:lumMod val="75000"/>
                  </a:schemeClr>
                </a:solidFill>
              </a:rPr>
              <a:t>Les vertes représentent  les normes de PROCESSUS ou normes OPERATIONNELLES</a:t>
            </a:r>
            <a:r>
              <a:rPr lang="fr-FR" sz="3200" b="1" u="sng" dirty="0" smtClean="0">
                <a:solidFill>
                  <a:schemeClr val="accent6">
                    <a:lumMod val="75000"/>
                  </a:schemeClr>
                </a:solidFill>
              </a:rPr>
              <a:t> </a:t>
            </a:r>
            <a:r>
              <a:rPr lang="fr-FR" sz="3200" b="1" u="sng" dirty="0" smtClean="0"/>
              <a:t>:</a:t>
            </a:r>
            <a:r>
              <a:rPr lang="fr-FR" sz="3200" dirty="0" smtClean="0"/>
              <a:t> Les </a:t>
            </a:r>
            <a:r>
              <a:rPr lang="fr-FR" sz="3200" b="1" dirty="0" smtClean="0"/>
              <a:t>TROIS</a:t>
            </a:r>
            <a:r>
              <a:rPr lang="fr-FR" sz="3200" dirty="0" smtClean="0"/>
              <a:t> Normes opérationnelles fournissent des indications sur les processus les plus importants pour appliquer concrètement les éléments de la programmation VBG.</a:t>
            </a:r>
            <a:endParaRPr lang="en-US" sz="3200" u="sng" dirty="0" smtClean="0"/>
          </a:p>
          <a:p>
            <a:endParaRPr lang="fr-BE"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1138989"/>
            <a:ext cx="12192000" cy="5719011"/>
          </a:xfrm>
          <a:prstGeom prst="rect">
            <a:avLst/>
          </a:prstGeom>
        </p:spPr>
        <p:txBody>
          <a:bodyPr vert="horz" lIns="91440" tIns="45720" rIns="91440" bIns="45720" rtlCol="0" anchor="b">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endParaRPr lang="fr-FR" sz="2300" b="1" dirty="0" smtClean="0">
              <a:solidFill>
                <a:schemeClr val="tx1"/>
              </a:solidFill>
            </a:endParaRPr>
          </a:p>
          <a:p>
            <a:r>
              <a:rPr lang="fr-FR" sz="2400" b="1" dirty="0" smtClean="0">
                <a:solidFill>
                  <a:srgbClr val="00B0F0"/>
                </a:solidFill>
              </a:rPr>
              <a:t>Norme</a:t>
            </a:r>
            <a:r>
              <a:rPr lang="fr-FR" sz="2400" b="1" dirty="0" smtClean="0">
                <a:solidFill>
                  <a:schemeClr val="tx1"/>
                </a:solidFill>
              </a:rPr>
              <a:t> </a:t>
            </a:r>
            <a:r>
              <a:rPr lang="fr-FR" sz="2400" dirty="0" smtClean="0">
                <a:solidFill>
                  <a:schemeClr val="tx1"/>
                </a:solidFill>
              </a:rPr>
              <a:t>: Ce que les acteurs VBG doivent réaliser pour prévenir la VBG et fournir des services multisectoriels aux survivants dans les situations humanitaires (Norme spécifique). </a:t>
            </a:r>
            <a:endParaRPr lang="en-US" sz="2400" dirty="0" smtClean="0">
              <a:solidFill>
                <a:schemeClr val="tx1"/>
              </a:solidFill>
            </a:endParaRPr>
          </a:p>
          <a:p>
            <a:r>
              <a:rPr lang="fr-FR" sz="2400" b="1" dirty="0" smtClean="0">
                <a:solidFill>
                  <a:srgbClr val="00B0F0"/>
                </a:solidFill>
              </a:rPr>
              <a:t>Actions clés</a:t>
            </a:r>
            <a:r>
              <a:rPr lang="fr-FR" sz="2400" dirty="0" smtClean="0">
                <a:solidFill>
                  <a:srgbClr val="00B0F0"/>
                </a:solidFill>
              </a:rPr>
              <a:t> </a:t>
            </a:r>
            <a:r>
              <a:rPr lang="fr-FR" sz="2400" dirty="0" smtClean="0">
                <a:solidFill>
                  <a:schemeClr val="tx1"/>
                </a:solidFill>
              </a:rPr>
              <a:t>: Les actions clés doivent être considérées comme un menu d'options à prendre pour atteindre la norme et aussi comme un moyen de Contextualiser la mise en œuvre. Les actions clés ne constituent PAS une liste exhaustive ni un mode d'emploi prescriptif. </a:t>
            </a:r>
            <a:endParaRPr lang="en-US" sz="2400" dirty="0" smtClean="0">
              <a:solidFill>
                <a:schemeClr val="tx1"/>
              </a:solidFill>
            </a:endParaRPr>
          </a:p>
          <a:p>
            <a:r>
              <a:rPr lang="fr-FR" sz="2400" b="1" dirty="0" smtClean="0">
                <a:solidFill>
                  <a:srgbClr val="00B0F0"/>
                </a:solidFill>
              </a:rPr>
              <a:t>Indicateurs </a:t>
            </a:r>
            <a:r>
              <a:rPr lang="fr-FR" sz="2400" dirty="0" smtClean="0">
                <a:solidFill>
                  <a:srgbClr val="00B0F0"/>
                </a:solidFill>
              </a:rPr>
              <a:t>:</a:t>
            </a:r>
            <a:r>
              <a:rPr lang="fr-FR" sz="2400" dirty="0" smtClean="0">
                <a:solidFill>
                  <a:schemeClr val="tx1"/>
                </a:solidFill>
              </a:rPr>
              <a:t> Indicateurs permettant de mesurer la réalisation de la norme (PAS les actions clés individuelles). 4 ou 5 par norme. </a:t>
            </a:r>
            <a:endParaRPr lang="en-US" sz="2400" dirty="0" smtClean="0">
              <a:solidFill>
                <a:schemeClr val="tx1"/>
              </a:solidFill>
            </a:endParaRPr>
          </a:p>
          <a:p>
            <a:r>
              <a:rPr lang="fr-FR" sz="2400" b="1" dirty="0" smtClean="0">
                <a:solidFill>
                  <a:srgbClr val="00B0F0"/>
                </a:solidFill>
              </a:rPr>
              <a:t>Notes d'orientation</a:t>
            </a:r>
            <a:r>
              <a:rPr lang="fr-FR" sz="2400" dirty="0" smtClean="0">
                <a:solidFill>
                  <a:srgbClr val="00B0F0"/>
                </a:solidFill>
              </a:rPr>
              <a:t> </a:t>
            </a:r>
            <a:r>
              <a:rPr lang="fr-FR" sz="2400" dirty="0" smtClean="0">
                <a:solidFill>
                  <a:schemeClr val="tx1"/>
                </a:solidFill>
              </a:rPr>
              <a:t>: Les notes d'orientation à la fin de chaque section fournissent des informations et des conseils supplémentaires sur les questions prioritaires relatives à la norme, les populations spécifiques, ou des suggestions pratiques pour surmonter les défis communs (ou tirer parti des opportunités spécifiques) qui se présentent. </a:t>
            </a:r>
            <a:endParaRPr lang="en-US" sz="2400" dirty="0" smtClean="0">
              <a:solidFill>
                <a:schemeClr val="tx1"/>
              </a:solidFill>
            </a:endParaRPr>
          </a:p>
          <a:p>
            <a:r>
              <a:rPr lang="fr-FR" sz="2400" b="1" dirty="0" smtClean="0">
                <a:solidFill>
                  <a:srgbClr val="00B0F0"/>
                </a:solidFill>
              </a:rPr>
              <a:t>Outils :</a:t>
            </a:r>
            <a:r>
              <a:rPr lang="fr-FR" sz="2400" dirty="0" smtClean="0">
                <a:solidFill>
                  <a:schemeClr val="tx1"/>
                </a:solidFill>
              </a:rPr>
              <a:t> Outils existants tels que des formulaires standard, etc.</a:t>
            </a:r>
            <a:endParaRPr lang="en-US" sz="2400" dirty="0" smtClean="0">
              <a:solidFill>
                <a:schemeClr val="tx1"/>
              </a:solidFill>
            </a:endParaRPr>
          </a:p>
          <a:p>
            <a:r>
              <a:rPr lang="fr-FR" sz="2400" b="1" dirty="0" smtClean="0">
                <a:solidFill>
                  <a:srgbClr val="00B0F0"/>
                </a:solidFill>
              </a:rPr>
              <a:t>Ressources </a:t>
            </a:r>
            <a:r>
              <a:rPr lang="fr-FR" sz="2400" dirty="0" smtClean="0">
                <a:solidFill>
                  <a:srgbClr val="00B0F0"/>
                </a:solidFill>
              </a:rPr>
              <a:t>:</a:t>
            </a:r>
            <a:r>
              <a:rPr lang="fr-FR" sz="2400" dirty="0" smtClean="0">
                <a:solidFill>
                  <a:schemeClr val="tx1"/>
                </a:solidFill>
              </a:rPr>
              <a:t> Conseils/ressources supplémentaires pour aider à respecter la norme.</a:t>
            </a:r>
            <a:endParaRPr lang="en-US" sz="2400" dirty="0" smtClean="0">
              <a:solidFill>
                <a:schemeClr val="tx1"/>
              </a:solidFill>
            </a:endParaRPr>
          </a:p>
          <a:p>
            <a:endParaRPr lang="en-US" sz="2300" dirty="0">
              <a:solidFill>
                <a:schemeClr val="tx1"/>
              </a:solidFill>
              <a:cs typeface="Calibri Light" panose="020F0302020204030204" pitchFamily="34" charset="0"/>
            </a:endParaRPr>
          </a:p>
        </p:txBody>
      </p:sp>
      <p:sp>
        <p:nvSpPr>
          <p:cNvPr id="5" name="Title 1"/>
          <p:cNvSpPr txBox="1">
            <a:spLocks/>
          </p:cNvSpPr>
          <p:nvPr/>
        </p:nvSpPr>
        <p:spPr>
          <a:xfrm>
            <a:off x="2209800" y="147708"/>
            <a:ext cx="7772400" cy="6223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00B0F0"/>
                </a:solidFill>
                <a:latin typeface="Calibri" panose="020F0502020204030204" pitchFamily="34" charset="0"/>
                <a:cs typeface="Calibri" panose="020F0502020204030204" pitchFamily="34" charset="0"/>
              </a:rPr>
              <a:t>STRUCTURE DE CHAQUE NORME</a:t>
            </a:r>
            <a:endParaRPr lang="en-US" sz="3200" b="1" dirty="0">
              <a:solidFill>
                <a:srgbClr val="00B0F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1401696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92505" y="560756"/>
            <a:ext cx="5887453" cy="5671605"/>
          </a:xfrm>
        </p:spPr>
        <p:txBody>
          <a:bodyPr>
            <a:noAutofit/>
          </a:bodyPr>
          <a:lstStyle/>
          <a:p>
            <a:r>
              <a:rPr lang="fr-FR" sz="2400" dirty="0" smtClean="0"/>
              <a:t>***Minimum" signifie "de qualité adéquate" ; aux fins de cette ressource, "qualité adéquate" signifie (1) refléter les bonnes pratiques et (2) ne pas causer de préjudice. En tant que telle, chaque norme de cette ressource représente un accord commun sur ce qui doit être réalisé pour que cet élément programmatique spécifique soit de qualité adéquate.  </a:t>
            </a:r>
            <a:endParaRPr lang="en-US" sz="2400" dirty="0" smtClean="0"/>
          </a:p>
          <a:p>
            <a:r>
              <a:rPr lang="fr-FR" sz="2400" dirty="0" smtClean="0"/>
              <a:t>*Bien qu'elle définisse le "minimum", il est important de comprendre qu'une réponse peut aller au-delà du minimum.  </a:t>
            </a:r>
          </a:p>
          <a:p>
            <a:r>
              <a:rPr lang="fr-FR" sz="2400" dirty="0" smtClean="0"/>
              <a:t>Tout le monde ne doit pas tout faire -- Tous les acteurs VBG ne sont PAS responsables des 16 normes.</a:t>
            </a:r>
            <a:endParaRPr lang="en-US" sz="2400" dirty="0" smtClean="0"/>
          </a:p>
          <a:p>
            <a:endParaRPr lang="en-US" sz="2400" dirty="0" smtClean="0"/>
          </a:p>
          <a:p>
            <a:endParaRPr lang="en-US" sz="2400" dirty="0" smtClean="0"/>
          </a:p>
        </p:txBody>
      </p:sp>
      <p:sp>
        <p:nvSpPr>
          <p:cNvPr id="6" name="Content Placeholder 5"/>
          <p:cNvSpPr>
            <a:spLocks noGrp="1"/>
          </p:cNvSpPr>
          <p:nvPr>
            <p:ph sz="quarter" idx="4"/>
          </p:nvPr>
        </p:nvSpPr>
        <p:spPr>
          <a:xfrm>
            <a:off x="6272464" y="512631"/>
            <a:ext cx="5727032" cy="5719730"/>
          </a:xfrm>
        </p:spPr>
        <p:txBody>
          <a:bodyPr>
            <a:noAutofit/>
          </a:bodyPr>
          <a:lstStyle/>
          <a:p>
            <a:r>
              <a:rPr lang="fr-FR" sz="2400" dirty="0" smtClean="0"/>
              <a:t>Ne faites pas quelque chose si vous ne pouvez pas le faire correctement (ne pas nuire). </a:t>
            </a:r>
            <a:endParaRPr lang="en-US" sz="2400" dirty="0" smtClean="0"/>
          </a:p>
          <a:p>
            <a:r>
              <a:rPr lang="fr-FR" sz="2400" dirty="0" smtClean="0"/>
              <a:t>Organisation individuelle (par exemple, une organisation d'aide sociale à la population fera de l'aide sociale à la population conformément à la norme). </a:t>
            </a:r>
            <a:endParaRPr lang="en-US" sz="2400" dirty="0" smtClean="0"/>
          </a:p>
          <a:p>
            <a:r>
              <a:rPr lang="fr-FR" sz="2400" dirty="0" smtClean="0"/>
              <a:t>L'intention de Normes minimales est de réduire les variations de qualité. </a:t>
            </a:r>
            <a:endParaRPr lang="en-US" sz="2400" dirty="0" smtClean="0"/>
          </a:p>
          <a:p>
            <a:r>
              <a:rPr lang="fr-FR" sz="2400" dirty="0" smtClean="0"/>
              <a:t>Normes fondamentales : toujours par tout le monde, c'est-à-dire que ceux qui fournissent un espace sûr doivent également connaître les principes directeurs de la violence liée au sexe. </a:t>
            </a:r>
            <a:endParaRPr lang="en-US" sz="2400" dirty="0" smtClean="0"/>
          </a:p>
          <a:p>
            <a:pPr>
              <a:lnSpc>
                <a:spcPct val="110000"/>
              </a:lnSpc>
            </a:pPr>
            <a:endParaRPr lang="en-US" sz="2200" dirty="0" smtClean="0"/>
          </a:p>
        </p:txBody>
      </p:sp>
    </p:spTree>
    <p:extLst>
      <p:ext uri="{BB962C8B-B14F-4D97-AF65-F5344CB8AC3E}">
        <p14:creationId xmlns:p14="http://schemas.microsoft.com/office/powerpoint/2010/main" xmlns="" val="36046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92505" y="273050"/>
            <a:ext cx="6529137" cy="6448427"/>
          </a:xfrm>
        </p:spPr>
        <p:txBody>
          <a:bodyPr>
            <a:normAutofit lnSpcReduction="10000"/>
          </a:bodyPr>
          <a:lstStyle/>
          <a:p>
            <a:r>
              <a:rPr lang="fr-FR" sz="2400" u="sng" dirty="0" smtClean="0">
                <a:solidFill>
                  <a:srgbClr val="00B0F0"/>
                </a:solidFill>
                <a:cs typeface="Century Gothic"/>
              </a:rPr>
              <a:t>Actions clés </a:t>
            </a:r>
            <a:r>
              <a:rPr lang="fr-FR" sz="2400" dirty="0" smtClean="0">
                <a:cs typeface="Century Gothic"/>
              </a:rPr>
              <a:t>: menu d'options à prendre pour atteindre la norme et aussi comme moyen de Contextualiser la mise en œuvre.</a:t>
            </a:r>
            <a:endParaRPr lang="en-GB" sz="2400" dirty="0" smtClean="0">
              <a:cs typeface="Century Gothic"/>
            </a:endParaRPr>
          </a:p>
          <a:p>
            <a:endParaRPr lang="en-GB" sz="2400" dirty="0">
              <a:cs typeface="Century Gothic"/>
            </a:endParaRPr>
          </a:p>
          <a:p>
            <a:pPr marL="342900" indent="-342900">
              <a:buFont typeface="Arial"/>
              <a:buChar char="•"/>
            </a:pPr>
            <a:r>
              <a:rPr lang="fr-FR" sz="2400" dirty="0" smtClean="0">
                <a:cs typeface="Century Gothic"/>
              </a:rPr>
              <a:t>Actions clés dans les trois phases d'une urgence (préparation, réponse et relèvement), la plupart s'appliquent à toutes les phases.</a:t>
            </a:r>
          </a:p>
          <a:p>
            <a:pPr marL="342900" indent="-342900">
              <a:buFont typeface="Arial"/>
              <a:buChar char="•"/>
            </a:pPr>
            <a:r>
              <a:rPr lang="fr-FR" sz="2400" dirty="0" smtClean="0"/>
              <a:t>Toutes les normes contiennent une liste non exhaustive d'actions clés pour : (1) atteindre la norme et (2) Contextualiser la mise en œuvre.   </a:t>
            </a:r>
          </a:p>
          <a:p>
            <a:pPr marL="342900" indent="-342900">
              <a:buFont typeface="Arial"/>
              <a:buChar char="•"/>
            </a:pPr>
            <a:r>
              <a:rPr lang="fr-FR" sz="2400" dirty="0" smtClean="0"/>
              <a:t>Bien que les normes soient applicables dans tous les contextes, toutes les actions clés peuvent ne pas s'appliquer à tous les contextes ou à toutes les étapes d'une réponse humanitaire.  </a:t>
            </a:r>
            <a:endParaRPr lang="en-US" sz="2400" dirty="0" smtClean="0"/>
          </a:p>
          <a:p>
            <a:pPr marL="342900" indent="-342900">
              <a:buFont typeface="Arial"/>
              <a:buChar char="•"/>
            </a:pPr>
            <a:r>
              <a:rPr lang="fr-FR" sz="2400" dirty="0" smtClean="0"/>
              <a:t>Engagez un processus pour décider avec vos partenaires quelles actions clés sont nécessaires pour atteindre la norme.</a:t>
            </a:r>
            <a:endParaRPr lang="en-US" sz="2400" dirty="0" smtClean="0"/>
          </a:p>
          <a:p>
            <a:pPr marL="342900" indent="-342900">
              <a:buFont typeface="Arial"/>
              <a:buChar char="•"/>
            </a:pPr>
            <a:endParaRPr lang="en-US" sz="2400" dirty="0">
              <a:cs typeface="Century Gothic"/>
            </a:endParaRPr>
          </a:p>
          <a:p>
            <a:pPr marL="161766">
              <a:spcBef>
                <a:spcPts val="0"/>
              </a:spcBef>
              <a:defRPr/>
            </a:pPr>
            <a:endParaRPr lang="en-US" sz="2400"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0D3938FE-F834-1C4A-A775-F6A1F65E4F90}" type="slidenum">
              <a:rPr lang="en-US" smtClean="0"/>
              <a:pPr/>
              <a:t>13</a:t>
            </a:fld>
            <a:endParaRPr lang="en-US" dirty="0"/>
          </a:p>
        </p:txBody>
      </p:sp>
      <p:pic>
        <p:nvPicPr>
          <p:cNvPr id="8" name="Content Placeholder 7" descr="Screenshot.KeyActions.MS.1.png"/>
          <p:cNvPicPr>
            <a:picLocks noGrp="1" noChangeAspect="1"/>
          </p:cNvPicPr>
          <p:nvPr>
            <p:ph idx="1"/>
          </p:nvPr>
        </p:nvPicPr>
        <p:blipFill>
          <a:blip r:embed="rId3">
            <a:extLst>
              <a:ext uri="{28A0092B-C50C-407E-A947-70E740481C1C}">
                <a14:useLocalDpi xmlns:a14="http://schemas.microsoft.com/office/drawing/2010/main" xmlns="" val="0"/>
              </a:ext>
            </a:extLst>
          </a:blip>
          <a:srcRect l="8718" r="8718"/>
          <a:stretch>
            <a:fillRect/>
          </a:stretch>
        </p:blipFill>
        <p:spPr>
          <a:xfrm>
            <a:off x="6926981" y="273049"/>
            <a:ext cx="4959317" cy="5678572"/>
          </a:xfrm>
        </p:spPr>
      </p:pic>
    </p:spTree>
    <p:extLst>
      <p:ext uri="{BB962C8B-B14F-4D97-AF65-F5344CB8AC3E}">
        <p14:creationId xmlns:p14="http://schemas.microsoft.com/office/powerpoint/2010/main" xmlns="" val="3938952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9" y="1250502"/>
            <a:ext cx="5233988" cy="3987663"/>
          </a:xfrm>
        </p:spPr>
        <p:txBody>
          <a:bodyPr>
            <a:noAutofit/>
          </a:bodyPr>
          <a:lstStyle/>
          <a:p>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r>
              <a:rPr lang="en-US" sz="3200" b="1" dirty="0" smtClean="0">
                <a:solidFill>
                  <a:srgbClr val="E47823"/>
                </a:solidFill>
                <a:latin typeface="Century Gothic"/>
                <a:cs typeface="Century Gothic"/>
              </a:rPr>
              <a:t> GUIDE DE FACILITATION </a:t>
            </a:r>
            <a:br>
              <a:rPr lang="en-US" sz="3200" b="1" dirty="0" smtClean="0">
                <a:solidFill>
                  <a:srgbClr val="E47823"/>
                </a:solidFill>
                <a:latin typeface="Century Gothic"/>
                <a:cs typeface="Century Gothic"/>
              </a:rPr>
            </a:br>
            <a:r>
              <a:rPr lang="fr-FR" sz="3200" dirty="0" smtClean="0"/>
              <a:t> </a:t>
            </a:r>
            <a:br>
              <a:rPr lang="fr-FR" sz="3200" dirty="0" smtClean="0"/>
            </a:br>
            <a:r>
              <a:rPr lang="fr-FR" sz="3200" b="1" dirty="0" smtClean="0">
                <a:solidFill>
                  <a:srgbClr val="0072BC"/>
                </a:solidFill>
                <a:latin typeface="Century Gothic"/>
                <a:cs typeface="Century Gothic"/>
              </a:rPr>
              <a:t>Normes minimales inter-agences pour la programmation VBG dans les situations d'urgence</a:t>
            </a:r>
            <a:r>
              <a:rPr lang="en-US" sz="3200" dirty="0" smtClean="0"/>
              <a:t/>
            </a:r>
            <a:br>
              <a:rPr lang="en-US" sz="3200" dirty="0" smtClean="0"/>
            </a:br>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r>
              <a:rPr lang="en-US" sz="3200" dirty="0" smtClean="0">
                <a:solidFill>
                  <a:srgbClr val="E47823"/>
                </a:solidFill>
                <a:latin typeface="Century Gothic"/>
                <a:cs typeface="Century Gothic"/>
              </a:rPr>
              <a:t/>
            </a:r>
            <a:br>
              <a:rPr lang="en-US" sz="3200" dirty="0" smtClean="0">
                <a:solidFill>
                  <a:srgbClr val="E47823"/>
                </a:solidFill>
                <a:latin typeface="Century Gothic"/>
                <a:cs typeface="Century Gothic"/>
              </a:rPr>
            </a:br>
            <a:endParaRPr lang="en-US" sz="3200" dirty="0">
              <a:solidFill>
                <a:srgbClr val="E47823"/>
              </a:solidFill>
              <a:latin typeface="Century Gothic"/>
              <a:cs typeface="Century Gothic"/>
            </a:endParaRPr>
          </a:p>
        </p:txBody>
      </p:sp>
      <p:pic>
        <p:nvPicPr>
          <p:cNvPr id="1026" name="Picture 2" descr="https://lh5.googleusercontent.com/uT3AMfOCOHndEF8_qyDUlgjLfYBDbwxAzl4BehNqfjYqLpBTVW2Zh1LJ9IArPR1LD2CzD7TwnGPuRBLjXTh4xRoKQ0u9mcBtaHHth-qY5pW-gxN5CjS5JGVzCpYRohiVrSKZ0BISUoQ"/>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580371" y="4645165"/>
            <a:ext cx="2265245" cy="146304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5977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6" name="Picture 5"/>
          <p:cNvPicPr>
            <a:picLocks noChangeAspect="1"/>
          </p:cNvPicPr>
          <p:nvPr/>
        </p:nvPicPr>
        <p:blipFill>
          <a:blip r:embed="rId4"/>
          <a:stretch>
            <a:fillRect/>
          </a:stretch>
        </p:blipFill>
        <p:spPr>
          <a:xfrm>
            <a:off x="994611" y="336881"/>
            <a:ext cx="4555958" cy="6148832"/>
          </a:xfrm>
          <a:prstGeom prst="rect">
            <a:avLst/>
          </a:prstGeom>
        </p:spPr>
      </p:pic>
    </p:spTree>
    <p:extLst>
      <p:ext uri="{BB962C8B-B14F-4D97-AF65-F5344CB8AC3E}">
        <p14:creationId xmlns:p14="http://schemas.microsoft.com/office/powerpoint/2010/main" xmlns="" val="2303388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1104374"/>
            <a:ext cx="6641432" cy="5617102"/>
          </a:xfrm>
        </p:spPr>
        <p:txBody>
          <a:bodyPr>
            <a:normAutofit/>
          </a:bodyPr>
          <a:lstStyle/>
          <a:p>
            <a:pPr>
              <a:buFont typeface="Arial" pitchFamily="34" charset="0"/>
              <a:buChar char="•"/>
            </a:pPr>
            <a:r>
              <a:rPr lang="fr-FR" sz="2800" dirty="0" smtClean="0">
                <a:solidFill>
                  <a:schemeClr val="accent1"/>
                </a:solidFill>
              </a:rPr>
              <a:t>Chaque norme est accompagnée d'un PowerPoint qui présente le contenu principal et 4 activités participatives. </a:t>
            </a:r>
          </a:p>
          <a:p>
            <a:endParaRPr lang="fr-FR" sz="2800" dirty="0" smtClean="0">
              <a:solidFill>
                <a:schemeClr val="accent1"/>
              </a:solidFill>
            </a:endParaRPr>
          </a:p>
          <a:p>
            <a:pPr>
              <a:buFont typeface="Arial" pitchFamily="34" charset="0"/>
              <a:buChar char="•"/>
            </a:pPr>
            <a:r>
              <a:rPr lang="fr-FR" sz="2800" dirty="0" smtClean="0">
                <a:solidFill>
                  <a:schemeClr val="accent1"/>
                </a:solidFill>
              </a:rPr>
              <a:t>Ces activités de session peuvent être utilisées dans le cadre d'un atelier ou d'une réunion régulière avec votre équipe ou votre groupe de coordination Interagence. </a:t>
            </a:r>
          </a:p>
          <a:p>
            <a:endParaRPr lang="fr-FR" sz="2800" dirty="0" smtClean="0">
              <a:solidFill>
                <a:schemeClr val="accent1"/>
              </a:solidFill>
            </a:endParaRPr>
          </a:p>
          <a:p>
            <a:pPr>
              <a:buFont typeface="Arial" pitchFamily="34" charset="0"/>
              <a:buChar char="•"/>
            </a:pPr>
            <a:r>
              <a:rPr lang="fr-FR" sz="2800" dirty="0" smtClean="0">
                <a:solidFill>
                  <a:schemeClr val="accent1"/>
                </a:solidFill>
              </a:rPr>
              <a:t>Les activités de session sont participatives et visent à encourager la discussion et la compréhension des questions clés de chaque norme.</a:t>
            </a:r>
          </a:p>
          <a:p>
            <a:endParaRPr lang="en-US" sz="2400" dirty="0">
              <a:solidFill>
                <a:schemeClr val="accent1"/>
              </a:solidFill>
            </a:endParaRPr>
          </a:p>
          <a:p>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0D3938FE-F834-1C4A-A775-F6A1F65E4F90}" type="slidenum">
              <a:rPr lang="en-US" smtClean="0"/>
              <a:pPr/>
              <a:t>15</a:t>
            </a:fld>
            <a:endParaRPr lang="en-US" dirty="0"/>
          </a:p>
        </p:txBody>
      </p:sp>
      <p:pic>
        <p:nvPicPr>
          <p:cNvPr id="3" name="Picture 2"/>
          <p:cNvPicPr>
            <a:picLocks noChangeAspect="1"/>
          </p:cNvPicPr>
          <p:nvPr/>
        </p:nvPicPr>
        <p:blipFill rotWithShape="1">
          <a:blip r:embed="rId3"/>
          <a:srcRect l="24464" t="22050" r="24821" b="8392"/>
          <a:stretch/>
        </p:blipFill>
        <p:spPr>
          <a:xfrm>
            <a:off x="7202905" y="1024163"/>
            <a:ext cx="4891262" cy="4885570"/>
          </a:xfrm>
          <a:prstGeom prst="rect">
            <a:avLst/>
          </a:prstGeom>
        </p:spPr>
      </p:pic>
      <p:sp>
        <p:nvSpPr>
          <p:cNvPr id="9" name="Title 1"/>
          <p:cNvSpPr txBox="1">
            <a:spLocks/>
          </p:cNvSpPr>
          <p:nvPr/>
        </p:nvSpPr>
        <p:spPr>
          <a:xfrm>
            <a:off x="2209800" y="80211"/>
            <a:ext cx="7772400" cy="1024162"/>
          </a:xfrm>
          <a:prstGeom prst="rect">
            <a:avLst/>
          </a:prstGeom>
        </p:spPr>
        <p:txBody>
          <a:bodyPr vert="horz" lIns="91440" tIns="45720" rIns="91440" bIns="45720" rtlCol="0" anchor="ctr">
            <a:normAutofit fontScale="3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3600" b="1" dirty="0" smtClean="0">
              <a:solidFill>
                <a:srgbClr val="E47823"/>
              </a:solidFill>
              <a:latin typeface="Century Gothic"/>
              <a:cs typeface="Century Gothic"/>
            </a:endParaRPr>
          </a:p>
          <a:p>
            <a:r>
              <a:rPr lang="en-US" sz="8000" b="1" dirty="0" smtClean="0">
                <a:solidFill>
                  <a:srgbClr val="E47823"/>
                </a:solidFill>
                <a:latin typeface="Century Gothic"/>
                <a:cs typeface="Century Gothic"/>
              </a:rPr>
              <a:t>GUIDE DE FACILITATION </a:t>
            </a:r>
            <a:br>
              <a:rPr lang="en-US" sz="8000" b="1" dirty="0" smtClean="0">
                <a:solidFill>
                  <a:srgbClr val="E47823"/>
                </a:solidFill>
                <a:latin typeface="Century Gothic"/>
                <a:cs typeface="Century Gothic"/>
              </a:rPr>
            </a:br>
            <a:endParaRPr lang="en-US" sz="80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294156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5999" y="1250502"/>
            <a:ext cx="5233988" cy="3987663"/>
          </a:xfrm>
        </p:spPr>
        <p:txBody>
          <a:bodyPr>
            <a:noAutofit/>
          </a:bodyPr>
          <a:lstStyle/>
          <a:p>
            <a:r>
              <a:rPr lang="en-US" sz="3200" dirty="0">
                <a:solidFill>
                  <a:srgbClr val="E47823"/>
                </a:solidFill>
                <a:latin typeface="Century Gothic"/>
                <a:cs typeface="Century Gothic"/>
              </a:rPr>
              <a:t/>
            </a:r>
            <a:br>
              <a:rPr lang="en-US" sz="3200" dirty="0">
                <a:solidFill>
                  <a:srgbClr val="E47823"/>
                </a:solidFill>
                <a:latin typeface="Century Gothic"/>
                <a:cs typeface="Century Gothic"/>
              </a:rPr>
            </a:br>
            <a:r>
              <a:rPr lang="en-US" sz="3200" dirty="0">
                <a:solidFill>
                  <a:srgbClr val="E47823"/>
                </a:solidFill>
                <a:latin typeface="Century Gothic"/>
                <a:cs typeface="Century Gothic"/>
              </a:rPr>
              <a:t/>
            </a:r>
            <a:br>
              <a:rPr lang="en-US" sz="3200" dirty="0">
                <a:solidFill>
                  <a:srgbClr val="E47823"/>
                </a:solidFill>
                <a:latin typeface="Century Gothic"/>
                <a:cs typeface="Century Gothic"/>
              </a:rPr>
            </a:br>
            <a:r>
              <a:rPr lang="fr-FR" sz="3200" b="1" dirty="0" smtClean="0">
                <a:solidFill>
                  <a:srgbClr val="E47823"/>
                </a:solidFill>
                <a:latin typeface="Century Gothic"/>
                <a:cs typeface="Century Gothic"/>
              </a:rPr>
              <a:t>Contextualisation </a:t>
            </a:r>
            <a:r>
              <a:rPr lang="fr-FR" sz="3200" b="1" dirty="0" smtClean="0">
                <a:solidFill>
                  <a:srgbClr val="0072BC"/>
                </a:solidFill>
                <a:latin typeface="Century Gothic"/>
                <a:cs typeface="Century Gothic"/>
              </a:rPr>
              <a:t>des normes minimales inter-agences pour la programmation en matière de VBG dans les situations d'urgence</a:t>
            </a:r>
            <a:r>
              <a:rPr lang="en-US" sz="3200" b="1" dirty="0" smtClean="0">
                <a:solidFill>
                  <a:srgbClr val="0072BC"/>
                </a:solidFill>
                <a:latin typeface="Century Gothic"/>
                <a:cs typeface="Century Gothic"/>
              </a:rPr>
              <a:t> </a:t>
            </a:r>
            <a:r>
              <a:rPr lang="en-US" sz="3200" dirty="0">
                <a:solidFill>
                  <a:srgbClr val="E47823"/>
                </a:solidFill>
                <a:latin typeface="Century Gothic"/>
                <a:cs typeface="Century Gothic"/>
              </a:rPr>
              <a:t/>
            </a:r>
            <a:br>
              <a:rPr lang="en-US" sz="3200" dirty="0">
                <a:solidFill>
                  <a:srgbClr val="E47823"/>
                </a:solidFill>
                <a:latin typeface="Century Gothic"/>
                <a:cs typeface="Century Gothic"/>
              </a:rPr>
            </a:br>
            <a:r>
              <a:rPr lang="en-US" sz="3200" dirty="0">
                <a:solidFill>
                  <a:srgbClr val="E47823"/>
                </a:solidFill>
                <a:latin typeface="Century Gothic"/>
                <a:cs typeface="Century Gothic"/>
              </a:rPr>
              <a:t/>
            </a:r>
            <a:br>
              <a:rPr lang="en-US" sz="3200" dirty="0">
                <a:solidFill>
                  <a:srgbClr val="E47823"/>
                </a:solidFill>
                <a:latin typeface="Century Gothic"/>
                <a:cs typeface="Century Gothic"/>
              </a:rPr>
            </a:br>
            <a:endParaRPr lang="en-US" sz="3200" dirty="0">
              <a:solidFill>
                <a:srgbClr val="E47823"/>
              </a:solidFill>
              <a:latin typeface="Century Gothic"/>
              <a:cs typeface="Century Gothic"/>
            </a:endParaRPr>
          </a:p>
        </p:txBody>
      </p:sp>
      <p:pic>
        <p:nvPicPr>
          <p:cNvPr id="1026" name="Picture 2" descr="https://lh5.googleusercontent.com/uT3AMfOCOHndEF8_qyDUlgjLfYBDbwxAzl4BehNqfjYqLpBTVW2Zh1LJ9IArPR1LD2CzD7TwnGPuRBLjXTh4xRoKQ0u9mcBtaHHth-qY5pW-gxN5CjS5JGVzCpYRohiVrSKZ0BISUoQ"/>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580371" y="4645165"/>
            <a:ext cx="2265245" cy="146304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p:cNvSpPr/>
          <p:nvPr/>
        </p:nvSpPr>
        <p:spPr>
          <a:xfrm>
            <a:off x="5977217" y="3244334"/>
            <a:ext cx="237566"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1375270" y="657502"/>
            <a:ext cx="4211268" cy="5577840"/>
          </a:xfrm>
          <a:prstGeom prst="rect">
            <a:avLst/>
          </a:prstGeom>
        </p:spPr>
      </p:pic>
      <p:pic>
        <p:nvPicPr>
          <p:cNvPr id="6" name="Picture 5"/>
          <p:cNvPicPr>
            <a:picLocks noChangeAspect="1"/>
          </p:cNvPicPr>
          <p:nvPr/>
        </p:nvPicPr>
        <p:blipFill>
          <a:blip r:embed="rId5"/>
          <a:stretch>
            <a:fillRect/>
          </a:stretch>
        </p:blipFill>
        <p:spPr>
          <a:xfrm>
            <a:off x="994611" y="336881"/>
            <a:ext cx="4555958" cy="6148832"/>
          </a:xfrm>
          <a:prstGeom prst="rect">
            <a:avLst/>
          </a:prstGeom>
        </p:spPr>
      </p:pic>
    </p:spTree>
    <p:extLst>
      <p:ext uri="{BB962C8B-B14F-4D97-AF65-F5344CB8AC3E}">
        <p14:creationId xmlns:p14="http://schemas.microsoft.com/office/powerpoint/2010/main" xmlns="" val="887314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042"/>
            <a:ext cx="10515600" cy="946484"/>
          </a:xfrm>
        </p:spPr>
        <p:txBody>
          <a:bodyPr>
            <a:noAutofit/>
          </a:bodyPr>
          <a:lstStyle/>
          <a:p>
            <a:r>
              <a:rPr lang="en-US" sz="3200" b="1" dirty="0" smtClean="0">
                <a:solidFill>
                  <a:srgbClr val="E47823"/>
                </a:solidFill>
                <a:latin typeface="Century Gothic"/>
                <a:cs typeface="Century Gothic"/>
              </a:rPr>
              <a:t/>
            </a:r>
            <a:br>
              <a:rPr lang="en-US" sz="3200" b="1" dirty="0" smtClean="0">
                <a:solidFill>
                  <a:srgbClr val="E47823"/>
                </a:solidFill>
                <a:latin typeface="Century Gothic"/>
                <a:cs typeface="Century Gothic"/>
              </a:rPr>
            </a:br>
            <a:r>
              <a:rPr lang="en-US" sz="3200" b="1" dirty="0" smtClean="0">
                <a:solidFill>
                  <a:srgbClr val="E47823"/>
                </a:solidFill>
                <a:latin typeface="Century Gothic"/>
                <a:cs typeface="Century Gothic"/>
              </a:rPr>
              <a:t>Contextualisation </a:t>
            </a:r>
            <a:br>
              <a:rPr lang="en-US" sz="3200" b="1" dirty="0" smtClean="0">
                <a:solidFill>
                  <a:srgbClr val="E47823"/>
                </a:solidFill>
                <a:latin typeface="Century Gothic"/>
                <a:cs typeface="Century Gothic"/>
              </a:rPr>
            </a:br>
            <a:endParaRPr lang="en-US" sz="3200" b="1" dirty="0">
              <a:solidFill>
                <a:schemeClr val="accent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72716" y="962526"/>
            <a:ext cx="11598442" cy="5662863"/>
          </a:xfrm>
        </p:spPr>
        <p:txBody>
          <a:bodyPr>
            <a:normAutofit/>
          </a:bodyPr>
          <a:lstStyle/>
          <a:p>
            <a:pPr algn="just"/>
            <a:r>
              <a:rPr lang="fr-FR" dirty="0" smtClean="0"/>
              <a:t>Les normes sont applicables partout, mais dans certains contextes, certaines interventions peuvent ne pas être mises en œuvre tout de suite (par exemple, le travail de prévention ne commence que lorsque les services d'intervention sont disponibles) ; et pour celles qui sont déjà mises en œuvre, toutes les actions clés peuvent ne pas s'appliquer à tous les contextes ou à toutes les étapes d'une intervention humanitaire. </a:t>
            </a:r>
          </a:p>
          <a:p>
            <a:pPr algn="just">
              <a:buNone/>
            </a:pPr>
            <a:endParaRPr lang="en-US" dirty="0" smtClean="0"/>
          </a:p>
          <a:p>
            <a:pPr algn="just"/>
            <a:r>
              <a:rPr lang="fr-FR" dirty="0" smtClean="0"/>
              <a:t>L'outil de contextualisation a pour but d'aider les agences et les partenaires qui travaillent sur la programmation en matière de VBG à analyser leur propre contexte particulier, et à évaluer et améliorer les composantes de la programmation en matière de VBG qui sont actuellement mises en œuvre afin de s'assurer qu'elles répondent pleinement à la norme. </a:t>
            </a:r>
            <a:endParaRPr lang="en-US" dirty="0" smtClean="0"/>
          </a:p>
          <a:p>
            <a:endParaRPr lang="fr-B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BB867FF-FC45-48F7-8104-F89BE54909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8BB56887-D0D5-4F0C-9E19-7247EB83C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 xmlns:a16="http://schemas.microsoft.com/office/drawing/2014/main" id="{FFCE6F12-82AE-4A17-AAA9-BC859CB254D7}"/>
              </a:ext>
            </a:extLst>
          </p:cNvPr>
          <p:cNvSpPr>
            <a:spLocks noGrp="1"/>
          </p:cNvSpPr>
          <p:nvPr>
            <p:ph type="title"/>
          </p:nvPr>
        </p:nvSpPr>
        <p:spPr>
          <a:xfrm>
            <a:off x="838200" y="172622"/>
            <a:ext cx="10515600" cy="613442"/>
          </a:xfrm>
        </p:spPr>
        <p:txBody>
          <a:bodyPr>
            <a:normAutofit/>
          </a:bodyPr>
          <a:lstStyle/>
          <a:p>
            <a:r>
              <a:rPr lang="en-US" sz="3200" b="1" dirty="0" smtClean="0">
                <a:solidFill>
                  <a:srgbClr val="E47823"/>
                </a:solidFill>
              </a:rPr>
              <a:t>Contextualisation des </a:t>
            </a:r>
            <a:r>
              <a:rPr lang="en-US" sz="3200" b="1" dirty="0" err="1" smtClean="0">
                <a:solidFill>
                  <a:srgbClr val="E47823"/>
                </a:solidFill>
              </a:rPr>
              <a:t>Normes</a:t>
            </a:r>
            <a:r>
              <a:rPr lang="en-US" sz="3200" b="1" dirty="0" smtClean="0">
                <a:solidFill>
                  <a:srgbClr val="E47823"/>
                </a:solidFill>
              </a:rPr>
              <a:t> </a:t>
            </a:r>
            <a:r>
              <a:rPr lang="en-US" sz="3200" b="1" dirty="0" err="1" smtClean="0">
                <a:solidFill>
                  <a:srgbClr val="E47823"/>
                </a:solidFill>
              </a:rPr>
              <a:t>Minimales</a:t>
            </a:r>
            <a:endParaRPr lang="en-US" sz="3200" b="1" dirty="0">
              <a:solidFill>
                <a:srgbClr val="E47823"/>
              </a:solidFill>
            </a:endParaRP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E6009EBD-5347-4576-A5D4-ECC818FDF684}"/>
              </a:ext>
            </a:extLst>
          </p:cNvPr>
          <p:cNvSpPr>
            <a:spLocks noGrp="1"/>
          </p:cNvSpPr>
          <p:nvPr>
            <p:ph idx="1"/>
          </p:nvPr>
        </p:nvSpPr>
        <p:spPr>
          <a:xfrm>
            <a:off x="288758" y="1234282"/>
            <a:ext cx="11630526" cy="5487193"/>
          </a:xfrm>
        </p:spPr>
        <p:txBody>
          <a:bodyPr>
            <a:noAutofit/>
          </a:bodyPr>
          <a:lstStyle/>
          <a:p>
            <a:pPr marL="0" indent="0">
              <a:buNone/>
            </a:pPr>
            <a:r>
              <a:rPr lang="fr-FR" sz="2400" dirty="0" smtClean="0"/>
              <a:t>La contextualisation est un processus collectif. La contextualisation est un PROCESSUS de collaboration qui fait passer les participants par quatre étapes clés : (1) </a:t>
            </a:r>
            <a:r>
              <a:rPr lang="fr-FR" sz="2400" b="1" dirty="0" smtClean="0"/>
              <a:t>ÉVALUER</a:t>
            </a:r>
            <a:r>
              <a:rPr lang="fr-FR" sz="2400" dirty="0" smtClean="0"/>
              <a:t> (2) I</a:t>
            </a:r>
            <a:r>
              <a:rPr lang="fr-FR" sz="2400" b="1" dirty="0" smtClean="0"/>
              <a:t>DENTIFIER</a:t>
            </a:r>
            <a:r>
              <a:rPr lang="fr-FR" sz="2400" dirty="0" smtClean="0"/>
              <a:t> (3) </a:t>
            </a:r>
            <a:r>
              <a:rPr lang="fr-FR" sz="2400" b="1" dirty="0" smtClean="0"/>
              <a:t>COORDONNER</a:t>
            </a:r>
            <a:r>
              <a:rPr lang="fr-FR" sz="2400" dirty="0" smtClean="0"/>
              <a:t> (4) </a:t>
            </a:r>
            <a:r>
              <a:rPr lang="fr-FR" sz="2400" b="1" dirty="0" smtClean="0"/>
              <a:t>PLANIFIER</a:t>
            </a:r>
            <a:endParaRPr lang="en-US" sz="2400" dirty="0" smtClean="0"/>
          </a:p>
          <a:p>
            <a:pPr marL="0" indent="0">
              <a:buNone/>
            </a:pPr>
            <a:endParaRPr lang="en-US" sz="2400" dirty="0"/>
          </a:p>
          <a:p>
            <a:pPr marL="514350" indent="-514350">
              <a:buFont typeface="+mj-lt"/>
              <a:buAutoNum type="arabicParenR"/>
            </a:pPr>
            <a:r>
              <a:rPr lang="fr-FR" sz="2400" dirty="0" smtClean="0"/>
              <a:t>Evaluer </a:t>
            </a:r>
            <a:r>
              <a:rPr lang="fr-FR" sz="2400" b="1" dirty="0" smtClean="0"/>
              <a:t>dans quelle mesure les composantes de la programmation en matière de VBG sont mises en œuvre</a:t>
            </a:r>
            <a:r>
              <a:rPr lang="fr-FR" sz="2400" dirty="0" smtClean="0"/>
              <a:t> conformément à une norme minimale spécifique dans un contexte donné ; </a:t>
            </a:r>
            <a:endParaRPr lang="en-US" sz="2400" dirty="0" smtClean="0"/>
          </a:p>
          <a:p>
            <a:pPr marL="514350" indent="-514350">
              <a:buFont typeface="+mj-lt"/>
              <a:buAutoNum type="arabicParenR"/>
            </a:pPr>
            <a:r>
              <a:rPr lang="fr-FR" sz="2400" dirty="0" smtClean="0"/>
              <a:t>Identifier </a:t>
            </a:r>
            <a:r>
              <a:rPr lang="fr-FR" sz="2400" b="1" dirty="0" smtClean="0"/>
              <a:t>les actions clés</a:t>
            </a:r>
            <a:r>
              <a:rPr lang="fr-FR" sz="2400" dirty="0" smtClean="0"/>
              <a:t> qui doivent être </a:t>
            </a:r>
            <a:r>
              <a:rPr lang="fr-FR" sz="2400" b="1" dirty="0" smtClean="0"/>
              <a:t>initiées, adaptées, maintenues, renforcées ou mieux coordonnées</a:t>
            </a:r>
            <a:r>
              <a:rPr lang="fr-FR" sz="2400" dirty="0" smtClean="0"/>
              <a:t> pour atteindre la norme minimale dans un contexte spécifique.</a:t>
            </a:r>
            <a:endParaRPr lang="en-US" sz="2400" dirty="0" smtClean="0"/>
          </a:p>
          <a:p>
            <a:pPr marL="514350" indent="-514350">
              <a:buFont typeface="+mj-lt"/>
              <a:buAutoNum type="arabicParenR"/>
            </a:pPr>
            <a:r>
              <a:rPr lang="fr-FR" sz="2400" dirty="0" smtClean="0"/>
              <a:t>Identifier et </a:t>
            </a:r>
            <a:r>
              <a:rPr lang="fr-FR" sz="2400" b="1" dirty="0" smtClean="0"/>
              <a:t>coordonner avec les partenaires</a:t>
            </a:r>
            <a:r>
              <a:rPr lang="fr-FR" sz="2400" dirty="0" smtClean="0"/>
              <a:t> et les ressources, y compris les organisations dirigées par des femmes, pour soutenir la réalisation de la norme minimale dans un contexte donné. </a:t>
            </a:r>
            <a:endParaRPr lang="en-US" sz="2400" dirty="0" smtClean="0"/>
          </a:p>
          <a:p>
            <a:pPr marL="514350" indent="-514350">
              <a:buFont typeface="+mj-lt"/>
              <a:buAutoNum type="arabicParenR"/>
            </a:pPr>
            <a:r>
              <a:rPr lang="fr-FR" sz="2400" b="1" dirty="0" smtClean="0"/>
              <a:t>Planifier les prochaines étapes</a:t>
            </a:r>
            <a:r>
              <a:rPr lang="fr-FR" sz="2400" dirty="0" smtClean="0"/>
              <a:t> et les priorités pour chaque partenaire, dans le cadre d'un calendrier.</a:t>
            </a:r>
            <a:endParaRPr lang="en-US" sz="2400" dirty="0"/>
          </a:p>
        </p:txBody>
      </p:sp>
      <p:sp>
        <p:nvSpPr>
          <p:cNvPr id="4" name="Slide Number Placeholder 3">
            <a:extLst>
              <a:ext uri="{FF2B5EF4-FFF2-40B4-BE49-F238E27FC236}">
                <a16:creationId xmlns="" xmlns:a16="http://schemas.microsoft.com/office/drawing/2014/main" id="{BBA1129A-F538-4A43-A1AD-BDA6F31D2B17}"/>
              </a:ext>
            </a:extLst>
          </p:cNvPr>
          <p:cNvSpPr>
            <a:spLocks noGrp="1"/>
          </p:cNvSpPr>
          <p:nvPr>
            <p:ph type="sldNum" sz="quarter" idx="12"/>
          </p:nvPr>
        </p:nvSpPr>
        <p:spPr>
          <a:xfrm>
            <a:off x="8610600" y="6356350"/>
            <a:ext cx="2743200" cy="365125"/>
          </a:xfrm>
        </p:spPr>
        <p:txBody>
          <a:bodyPr>
            <a:normAutofit/>
          </a:bodyPr>
          <a:lstStyle/>
          <a:p>
            <a:pPr defTabSz="457200">
              <a:spcAft>
                <a:spcPts val="600"/>
              </a:spcAft>
              <a:buSzPct val="25000"/>
            </a:pPr>
            <a:fld id="{00000000-1234-1234-1234-123412341234}" type="slidenum">
              <a:rPr lang="en-US" b="1">
                <a:latin typeface="Calibri"/>
                <a:ea typeface="Calibri"/>
                <a:cs typeface="Calibri"/>
                <a:sym typeface="Calibri"/>
              </a:rPr>
              <a:pPr defTabSz="457200">
                <a:spcAft>
                  <a:spcPts val="600"/>
                </a:spcAft>
                <a:buSzPct val="25000"/>
              </a:pPr>
              <a:t>18</a:t>
            </a:fld>
            <a:endParaRPr lang="en-US" b="1">
              <a:latin typeface="Calibri"/>
              <a:ea typeface="Calibri"/>
              <a:cs typeface="Calibri"/>
              <a:sym typeface="Calibri"/>
            </a:endParaRPr>
          </a:p>
        </p:txBody>
      </p:sp>
    </p:spTree>
    <p:extLst>
      <p:ext uri="{BB962C8B-B14F-4D97-AF65-F5344CB8AC3E}">
        <p14:creationId xmlns:p14="http://schemas.microsoft.com/office/powerpoint/2010/main" xmlns="" val="283532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2A10215E-34E8-4153-8987-1179DE7CBCBD}"/>
              </a:ext>
            </a:extLst>
          </p:cNvPr>
          <p:cNvSpPr>
            <a:spLocks noGrp="1"/>
          </p:cNvSpPr>
          <p:nvPr>
            <p:ph type="title"/>
          </p:nvPr>
        </p:nvSpPr>
        <p:spPr>
          <a:xfrm>
            <a:off x="686834" y="1153572"/>
            <a:ext cx="3200400" cy="4461163"/>
          </a:xfrm>
        </p:spPr>
        <p:txBody>
          <a:bodyPr>
            <a:normAutofit/>
          </a:bodyPr>
          <a:lstStyle/>
          <a:p>
            <a:r>
              <a:rPr lang="fr-FR" sz="3400" dirty="0" smtClean="0">
                <a:solidFill>
                  <a:srgbClr val="FFFFFF"/>
                </a:solidFill>
              </a:rPr>
              <a:t>Pourquoi la contextualisation est-elle essentielle ?</a:t>
            </a:r>
            <a:endParaRPr lang="en-US" sz="3400" dirty="0">
              <a:solidFill>
                <a:srgbClr val="FFFFFF"/>
              </a:solidFill>
            </a:endParaRP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2756B91F-E4CD-47ED-A35D-C78EE58AC980}"/>
              </a:ext>
            </a:extLst>
          </p:cNvPr>
          <p:cNvSpPr>
            <a:spLocks noGrp="1"/>
          </p:cNvSpPr>
          <p:nvPr>
            <p:ph idx="1"/>
          </p:nvPr>
        </p:nvSpPr>
        <p:spPr>
          <a:xfrm>
            <a:off x="4447308" y="591344"/>
            <a:ext cx="6906491" cy="5585619"/>
          </a:xfrm>
        </p:spPr>
        <p:txBody>
          <a:bodyPr anchor="ctr">
            <a:normAutofit/>
          </a:bodyPr>
          <a:lstStyle/>
          <a:p>
            <a:r>
              <a:rPr lang="fr-FR" dirty="0" smtClean="0"/>
              <a:t>Permet d'élaborer des programmes de lutte contre la VBG </a:t>
            </a:r>
            <a:r>
              <a:rPr lang="fr-FR" b="1" dirty="0" smtClean="0"/>
              <a:t>centrés sur les victimes, de qualités adéquates, pertinentes et adaptés aux besoins changeants </a:t>
            </a:r>
            <a:r>
              <a:rPr lang="fr-FR" dirty="0" smtClean="0"/>
              <a:t>des survivants de VBG </a:t>
            </a:r>
            <a:r>
              <a:rPr lang="fr-FR" b="1" dirty="0" smtClean="0"/>
              <a:t>dans un contexte spécifique. </a:t>
            </a:r>
          </a:p>
          <a:p>
            <a:pPr>
              <a:buNone/>
            </a:pPr>
            <a:endParaRPr lang="en-US" dirty="0" smtClean="0"/>
          </a:p>
          <a:p>
            <a:r>
              <a:rPr lang="fr-FR" b="1" dirty="0" smtClean="0"/>
              <a:t>Aide à construire une communauté solide de praticiens</a:t>
            </a:r>
            <a:r>
              <a:rPr lang="fr-FR" dirty="0" smtClean="0"/>
              <a:t>, d'activistes et de décideurs politiques investis dans la mise en place et la fourniture de services de prévention et de réponse à la VBG sûrs, opportuns, de qualité et responsables.</a:t>
            </a:r>
            <a:endParaRPr lang="en-US" dirty="0"/>
          </a:p>
        </p:txBody>
      </p:sp>
      <p:sp>
        <p:nvSpPr>
          <p:cNvPr id="4" name="Slide Number Placeholder 3">
            <a:extLst>
              <a:ext uri="{FF2B5EF4-FFF2-40B4-BE49-F238E27FC236}">
                <a16:creationId xmlns="" xmlns:a16="http://schemas.microsoft.com/office/drawing/2014/main" id="{9001287A-51EB-4E16-9155-024D21782DF9}"/>
              </a:ext>
            </a:extLst>
          </p:cNvPr>
          <p:cNvSpPr>
            <a:spLocks noGrp="1"/>
          </p:cNvSpPr>
          <p:nvPr>
            <p:ph type="sldNum" sz="quarter" idx="12"/>
          </p:nvPr>
        </p:nvSpPr>
        <p:spPr>
          <a:xfrm>
            <a:off x="9541564" y="6356350"/>
            <a:ext cx="1812235" cy="365125"/>
          </a:xfrm>
        </p:spPr>
        <p:txBody>
          <a:bodyPr>
            <a:normAutofit/>
          </a:bodyPr>
          <a:lstStyle/>
          <a:p>
            <a:pPr defTabSz="457200">
              <a:spcAft>
                <a:spcPts val="600"/>
              </a:spcAft>
              <a:buSzPct val="25000"/>
            </a:pPr>
            <a:fld id="{00000000-1234-1234-1234-123412341234}" type="slidenum">
              <a:rPr lang="en-US" b="1">
                <a:latin typeface="Calibri"/>
                <a:ea typeface="Calibri"/>
                <a:cs typeface="Calibri"/>
                <a:sym typeface="Calibri"/>
              </a:rPr>
              <a:pPr defTabSz="457200">
                <a:spcAft>
                  <a:spcPts val="600"/>
                </a:spcAft>
                <a:buSzPct val="25000"/>
              </a:pPr>
              <a:t>19</a:t>
            </a:fld>
            <a:endParaRPr lang="en-US" b="1">
              <a:latin typeface="Calibri"/>
              <a:ea typeface="Calibri"/>
              <a:cs typeface="Calibri"/>
              <a:sym typeface="Calibri"/>
            </a:endParaRPr>
          </a:p>
        </p:txBody>
      </p:sp>
    </p:spTree>
    <p:extLst>
      <p:ext uri="{BB962C8B-B14F-4D97-AF65-F5344CB8AC3E}">
        <p14:creationId xmlns:p14="http://schemas.microsoft.com/office/powerpoint/2010/main" xmlns="" val="3230502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977217" y="3244334"/>
            <a:ext cx="237566" cy="369332"/>
          </a:xfrm>
          <a:prstGeom prst="rect">
            <a:avLst/>
          </a:prstGeom>
        </p:spPr>
        <p:txBody>
          <a:bodyPr wrap="none">
            <a:spAutoFit/>
          </a:bodyPr>
          <a:lstStyle/>
          <a:p>
            <a:r>
              <a:rPr lang="en-US" dirty="0"/>
              <a:t> </a:t>
            </a:r>
          </a:p>
        </p:txBody>
      </p:sp>
      <p:pic>
        <p:nvPicPr>
          <p:cNvPr id="5" name="Picture 4"/>
          <p:cNvPicPr>
            <a:picLocks noChangeAspect="1"/>
          </p:cNvPicPr>
          <p:nvPr/>
        </p:nvPicPr>
        <p:blipFill>
          <a:blip r:embed="rId3"/>
          <a:stretch>
            <a:fillRect/>
          </a:stretch>
        </p:blipFill>
        <p:spPr>
          <a:xfrm>
            <a:off x="127340" y="3485273"/>
            <a:ext cx="2269173" cy="3265770"/>
          </a:xfrm>
          <a:prstGeom prst="rect">
            <a:avLst/>
          </a:prstGeom>
        </p:spPr>
      </p:pic>
      <p:pic>
        <p:nvPicPr>
          <p:cNvPr id="7" name="Picture 6"/>
          <p:cNvPicPr>
            <a:picLocks noChangeAspect="1"/>
          </p:cNvPicPr>
          <p:nvPr/>
        </p:nvPicPr>
        <p:blipFill>
          <a:blip r:embed="rId4"/>
          <a:stretch>
            <a:fillRect/>
          </a:stretch>
        </p:blipFill>
        <p:spPr>
          <a:xfrm>
            <a:off x="127340" y="221762"/>
            <a:ext cx="2257954" cy="3022572"/>
          </a:xfrm>
          <a:prstGeom prst="rect">
            <a:avLst/>
          </a:prstGeom>
        </p:spPr>
      </p:pic>
      <p:sp>
        <p:nvSpPr>
          <p:cNvPr id="8" name="TextBox 7"/>
          <p:cNvSpPr txBox="1"/>
          <p:nvPr/>
        </p:nvSpPr>
        <p:spPr>
          <a:xfrm>
            <a:off x="2658533" y="1422748"/>
            <a:ext cx="9533467" cy="3108543"/>
          </a:xfrm>
          <a:prstGeom prst="rect">
            <a:avLst/>
          </a:prstGeom>
          <a:noFill/>
        </p:spPr>
        <p:txBody>
          <a:bodyPr wrap="square" rtlCol="0">
            <a:spAutoFit/>
          </a:bodyPr>
          <a:lstStyle/>
          <a:p>
            <a:pPr marL="514350" lvl="0" indent="-514350">
              <a:buAutoNum type="arabicPeriod"/>
            </a:pPr>
            <a:r>
              <a:rPr lang="fr-FR" sz="2800" dirty="0" smtClean="0"/>
              <a:t>Introduction aux Normes Minimales VBG</a:t>
            </a:r>
          </a:p>
          <a:p>
            <a:pPr marL="514350" lvl="0" indent="-514350"/>
            <a:endParaRPr lang="fr-FR" sz="2800" dirty="0" smtClean="0"/>
          </a:p>
          <a:p>
            <a:pPr marL="342900" lvl="0" indent="-342900"/>
            <a:r>
              <a:rPr lang="fr-FR" sz="2800" dirty="0" smtClean="0"/>
              <a:t>2. Guide de facilitation, y compris l'outil de contextualisation</a:t>
            </a:r>
          </a:p>
          <a:p>
            <a:pPr marL="342900" lvl="0" indent="-342900"/>
            <a:endParaRPr lang="fr-FR" sz="2800" dirty="0" smtClean="0"/>
          </a:p>
          <a:p>
            <a:pPr marL="342900" lvl="0" indent="-342900"/>
            <a:r>
              <a:rPr lang="fr-FR" sz="2800" dirty="0" smtClean="0"/>
              <a:t>3. L'importance de la contextualisation</a:t>
            </a:r>
          </a:p>
          <a:p>
            <a:pPr marL="342900" lvl="0" indent="-342900"/>
            <a:endParaRPr lang="fr-FR" sz="2800" dirty="0" smtClean="0"/>
          </a:p>
          <a:p>
            <a:pPr marL="342900" lvl="0" indent="-342900"/>
            <a:r>
              <a:rPr lang="fr-FR" sz="2800" dirty="0" smtClean="0"/>
              <a:t>4. Questions </a:t>
            </a:r>
            <a:endParaRPr lang="en-GB" sz="2800" dirty="0"/>
          </a:p>
        </p:txBody>
      </p:sp>
      <p:sp>
        <p:nvSpPr>
          <p:cNvPr id="9" name="Title 1"/>
          <p:cNvSpPr txBox="1">
            <a:spLocks/>
          </p:cNvSpPr>
          <p:nvPr/>
        </p:nvSpPr>
        <p:spPr>
          <a:xfrm>
            <a:off x="1981200" y="274638"/>
            <a:ext cx="8229600" cy="769938"/>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chemeClr val="accent1"/>
                </a:solidFill>
              </a:rPr>
              <a:t>Agenda</a:t>
            </a:r>
            <a:endParaRPr lang="en-US" b="1" dirty="0">
              <a:solidFill>
                <a:schemeClr val="accent1"/>
              </a:solidFill>
            </a:endParaRPr>
          </a:p>
        </p:txBody>
      </p:sp>
    </p:spTree>
    <p:extLst>
      <p:ext uri="{BB962C8B-B14F-4D97-AF65-F5344CB8AC3E}">
        <p14:creationId xmlns:p14="http://schemas.microsoft.com/office/powerpoint/2010/main" xmlns="" val="1105501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9FD0E3B-F16B-4D38-9042-472AEE007064}"/>
              </a:ext>
            </a:extLst>
          </p:cNvPr>
          <p:cNvSpPr>
            <a:spLocks noGrp="1"/>
          </p:cNvSpPr>
          <p:nvPr>
            <p:ph type="title"/>
          </p:nvPr>
        </p:nvSpPr>
        <p:spPr>
          <a:xfrm>
            <a:off x="686834" y="1153572"/>
            <a:ext cx="3200400" cy="4461163"/>
          </a:xfrm>
        </p:spPr>
        <p:txBody>
          <a:bodyPr>
            <a:normAutofit/>
          </a:bodyPr>
          <a:lstStyle/>
          <a:p>
            <a:r>
              <a:rPr lang="fr-FR" sz="3100" dirty="0" smtClean="0">
                <a:solidFill>
                  <a:srgbClr val="FFFFFF"/>
                </a:solidFill>
              </a:rPr>
              <a:t>En quoi la "contextualisation" diffère-t-elle de la "hiérarchisation" ?</a:t>
            </a:r>
            <a:endParaRPr lang="en-US" sz="3100" dirty="0">
              <a:solidFill>
                <a:srgbClr val="FFFFFF"/>
              </a:solidFill>
            </a:endParaRPr>
          </a:p>
        </p:txBody>
      </p:sp>
      <p:sp>
        <p:nvSpPr>
          <p:cNvPr id="13" name="Arc 12">
            <a:extLst>
              <a:ext uri="{FF2B5EF4-FFF2-40B4-BE49-F238E27FC236}">
                <a16:creationId xmlns=""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 xmlns:a16="http://schemas.microsoft.com/office/drawing/2014/main" id="{3E2B4B55-EF38-448A-9610-A78F55C7798E}"/>
              </a:ext>
            </a:extLst>
          </p:cNvPr>
          <p:cNvSpPr>
            <a:spLocks noGrp="1"/>
          </p:cNvSpPr>
          <p:nvPr>
            <p:ph idx="1"/>
          </p:nvPr>
        </p:nvSpPr>
        <p:spPr>
          <a:xfrm>
            <a:off x="4305994" y="-1"/>
            <a:ext cx="7886006" cy="6721475"/>
          </a:xfrm>
        </p:spPr>
        <p:txBody>
          <a:bodyPr anchor="ctr">
            <a:noAutofit/>
          </a:bodyPr>
          <a:lstStyle/>
          <a:p>
            <a:r>
              <a:rPr lang="fr-FR" sz="2400" dirty="0" smtClean="0"/>
              <a:t>La contextualisation permet d'identifier les lacunes dans la disponibilité et la qualité des services et d'inspirer les acteurs de la GBV à mettre en œuvre des programmes sûrs et de qualité adéquate, conformément aux Principes directeurs relatifs à la GBV et au principe Do no </a:t>
            </a:r>
            <a:r>
              <a:rPr lang="fr-FR" sz="2400" dirty="0" err="1" smtClean="0"/>
              <a:t>Harm</a:t>
            </a:r>
            <a:r>
              <a:rPr lang="fr-FR" sz="2400" dirty="0" smtClean="0"/>
              <a:t> – Ne pas </a:t>
            </a:r>
            <a:r>
              <a:rPr lang="fr-FR" sz="2400" dirty="0" err="1" smtClean="0"/>
              <a:t>Nuir</a:t>
            </a:r>
            <a:r>
              <a:rPr lang="fr-FR" sz="2400" dirty="0" smtClean="0"/>
              <a:t>. </a:t>
            </a:r>
            <a:endParaRPr lang="en-US" sz="2400" dirty="0" smtClean="0"/>
          </a:p>
          <a:p>
            <a:pPr>
              <a:buNone/>
            </a:pPr>
            <a:endParaRPr lang="en-US" sz="2400" dirty="0" smtClean="0"/>
          </a:p>
          <a:p>
            <a:r>
              <a:rPr lang="fr-FR" sz="2400" dirty="0" smtClean="0"/>
              <a:t>La contextualisation peut aider à comprendre où une concentration stratégique est nécessaire à ce moment-là. Cela signifie que, sur la base de l'analyse du contexte, y compris le potentiel de préjudice ou les lacunes dans la qualité de certains services, certaines composantes de la programmation en matière de VBG pourraient ne pas être mises en œuvre ou étendues à ce moment-là. </a:t>
            </a:r>
            <a:endParaRPr lang="en-US" sz="2400" dirty="0" smtClean="0"/>
          </a:p>
          <a:p>
            <a:r>
              <a:rPr lang="fr-FR" sz="2400" dirty="0" smtClean="0"/>
              <a:t>L'établissement de priorités stratégiques ne signifie </a:t>
            </a:r>
            <a:r>
              <a:rPr lang="fr-FR" sz="2400" b="1" dirty="0" smtClean="0"/>
              <a:t>PAS</a:t>
            </a:r>
            <a:r>
              <a:rPr lang="fr-FR" sz="2400" dirty="0" smtClean="0"/>
              <a:t> que certaines normes sont plus importantes que d'autres.</a:t>
            </a:r>
            <a:endParaRPr lang="en-US" sz="2400" dirty="0"/>
          </a:p>
        </p:txBody>
      </p:sp>
      <p:sp>
        <p:nvSpPr>
          <p:cNvPr id="4" name="Slide Number Placeholder 3">
            <a:extLst>
              <a:ext uri="{FF2B5EF4-FFF2-40B4-BE49-F238E27FC236}">
                <a16:creationId xmlns="" xmlns:a16="http://schemas.microsoft.com/office/drawing/2014/main" id="{37632D29-CEE3-4A82-B765-59E254A3318F}"/>
              </a:ext>
            </a:extLst>
          </p:cNvPr>
          <p:cNvSpPr>
            <a:spLocks noGrp="1"/>
          </p:cNvSpPr>
          <p:nvPr>
            <p:ph type="sldNum" sz="quarter" idx="12"/>
          </p:nvPr>
        </p:nvSpPr>
        <p:spPr>
          <a:xfrm>
            <a:off x="9541564" y="6356350"/>
            <a:ext cx="1812235" cy="365125"/>
          </a:xfrm>
        </p:spPr>
        <p:txBody>
          <a:bodyPr>
            <a:normAutofit/>
          </a:bodyPr>
          <a:lstStyle/>
          <a:p>
            <a:pPr defTabSz="457200">
              <a:spcAft>
                <a:spcPts val="600"/>
              </a:spcAft>
              <a:buSzPct val="25000"/>
            </a:pPr>
            <a:fld id="{00000000-1234-1234-1234-123412341234}" type="slidenum">
              <a:rPr lang="en-US" b="1">
                <a:latin typeface="Calibri"/>
                <a:ea typeface="Calibri"/>
                <a:cs typeface="Calibri"/>
                <a:sym typeface="Calibri"/>
              </a:rPr>
              <a:pPr defTabSz="457200">
                <a:spcAft>
                  <a:spcPts val="600"/>
                </a:spcAft>
                <a:buSzPct val="25000"/>
              </a:pPr>
              <a:t>20</a:t>
            </a:fld>
            <a:endParaRPr lang="en-US" b="1">
              <a:latin typeface="Calibri"/>
              <a:ea typeface="Calibri"/>
              <a:cs typeface="Calibri"/>
              <a:sym typeface="Calibri"/>
            </a:endParaRPr>
          </a:p>
        </p:txBody>
      </p:sp>
    </p:spTree>
    <p:extLst>
      <p:ext uri="{BB962C8B-B14F-4D97-AF65-F5344CB8AC3E}">
        <p14:creationId xmlns:p14="http://schemas.microsoft.com/office/powerpoint/2010/main" xmlns="" val="348730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C474CE15-E935-4369-8967-1353CD7BD959}"/>
              </a:ext>
            </a:extLst>
          </p:cNvPr>
          <p:cNvSpPr>
            <a:spLocks noGrp="1"/>
          </p:cNvSpPr>
          <p:nvPr>
            <p:ph type="sldNum" sz="quarter" idx="12"/>
          </p:nvPr>
        </p:nvSpPr>
        <p:spPr/>
        <p:txBody>
          <a:bodyPr/>
          <a:lstStyle/>
          <a:p>
            <a:pPr defTabSz="457200">
              <a:buSzPct val="25000"/>
            </a:pPr>
            <a:fld id="{00000000-1234-1234-1234-123412341234}" type="slidenum">
              <a:rPr lang="en-US" b="1">
                <a:solidFill>
                  <a:srgbClr val="FFFFFF"/>
                </a:solidFill>
                <a:latin typeface="Calibri"/>
                <a:ea typeface="Calibri"/>
                <a:cs typeface="Calibri"/>
                <a:sym typeface="Calibri"/>
              </a:rPr>
              <a:pPr defTabSz="457200">
                <a:buSzPct val="25000"/>
              </a:pPr>
              <a:t>21</a:t>
            </a:fld>
            <a:endParaRPr lang="en-US" b="1" dirty="0">
              <a:solidFill>
                <a:srgbClr val="FFFFFF"/>
              </a:solidFill>
              <a:latin typeface="Calibri"/>
              <a:ea typeface="Calibri"/>
              <a:cs typeface="Calibri"/>
              <a:sym typeface="Calibri"/>
            </a:endParaRPr>
          </a:p>
        </p:txBody>
      </p:sp>
      <p:sp>
        <p:nvSpPr>
          <p:cNvPr id="11" name="TextBox 10">
            <a:extLst>
              <a:ext uri="{FF2B5EF4-FFF2-40B4-BE49-F238E27FC236}">
                <a16:creationId xmlns="" xmlns:a16="http://schemas.microsoft.com/office/drawing/2014/main" id="{49E6012A-82FD-4845-92CB-EB3D29E78F70}"/>
              </a:ext>
            </a:extLst>
          </p:cNvPr>
          <p:cNvSpPr txBox="1"/>
          <p:nvPr/>
        </p:nvSpPr>
        <p:spPr>
          <a:xfrm>
            <a:off x="272716" y="208547"/>
            <a:ext cx="11678652" cy="5909310"/>
          </a:xfrm>
          <a:prstGeom prst="rect">
            <a:avLst/>
          </a:prstGeom>
          <a:noFill/>
        </p:spPr>
        <p:txBody>
          <a:bodyPr wrap="square" rtlCol="0">
            <a:spAutoFit/>
          </a:bodyPr>
          <a:lstStyle/>
          <a:p>
            <a:pPr algn="just" defTabSz="457200"/>
            <a:r>
              <a:rPr lang="fr-FR" sz="2400" dirty="0" smtClean="0">
                <a:solidFill>
                  <a:prstClr val="black"/>
                </a:solidFill>
              </a:rPr>
              <a:t>L'outil de contextualisation doit être utilisé pour </a:t>
            </a:r>
            <a:r>
              <a:rPr lang="fr-FR" sz="2400" b="1" dirty="0" smtClean="0">
                <a:solidFill>
                  <a:prstClr val="black"/>
                </a:solidFill>
              </a:rPr>
              <a:t>les composantes du programme qui sont actuellement mises en œuvre</a:t>
            </a:r>
            <a:r>
              <a:rPr lang="fr-FR" sz="2400" dirty="0" smtClean="0">
                <a:solidFill>
                  <a:prstClr val="black"/>
                </a:solidFill>
              </a:rPr>
              <a:t> dans l'établissement. Pour chacun des 16 standards, les participants au processus de contextualisation passent par les 4 étapes : </a:t>
            </a:r>
          </a:p>
          <a:p>
            <a:pPr algn="just" defTabSz="457200"/>
            <a:endParaRPr lang="en-US" b="1" dirty="0">
              <a:solidFill>
                <a:prstClr val="black"/>
              </a:solidFill>
              <a:latin typeface="Calibri"/>
            </a:endParaRPr>
          </a:p>
          <a:p>
            <a:pPr lvl="0"/>
            <a:r>
              <a:rPr lang="fr-FR" sz="2400" b="1" dirty="0" smtClean="0"/>
              <a:t>EVALUER </a:t>
            </a:r>
            <a:endParaRPr lang="en-US" sz="2400" dirty="0" smtClean="0"/>
          </a:p>
          <a:p>
            <a:pPr lvl="0">
              <a:buFont typeface="Arial" pitchFamily="34" charset="0"/>
              <a:buChar char="•"/>
            </a:pPr>
            <a:r>
              <a:rPr lang="fr-FR" sz="2400" dirty="0" smtClean="0"/>
              <a:t>Comment et dans quelle mesure la Norme est-elle appliquée dans votre contexte ? </a:t>
            </a:r>
            <a:endParaRPr lang="en-US" sz="2400" dirty="0" smtClean="0"/>
          </a:p>
          <a:p>
            <a:pPr lvl="0">
              <a:buFont typeface="Arial" pitchFamily="34" charset="0"/>
              <a:buChar char="•"/>
            </a:pPr>
            <a:r>
              <a:rPr lang="fr-FR" sz="2400" dirty="0" smtClean="0"/>
              <a:t>La Norme est-elle appliquée de manière égale, accessible et / ou inclusive pour toutes les personnes affectées ? </a:t>
            </a:r>
            <a:endParaRPr lang="en-US" sz="2400" dirty="0" smtClean="0"/>
          </a:p>
          <a:p>
            <a:pPr lvl="0"/>
            <a:r>
              <a:rPr lang="fr-FR" sz="2400" dirty="0" smtClean="0"/>
              <a:t> </a:t>
            </a:r>
            <a:r>
              <a:rPr lang="fr-FR" sz="2400" b="1" dirty="0" smtClean="0"/>
              <a:t>IDENTIFIER </a:t>
            </a:r>
            <a:endParaRPr lang="en-US" sz="2400" dirty="0" smtClean="0"/>
          </a:p>
          <a:p>
            <a:pPr lvl="0">
              <a:buFont typeface="Arial" pitchFamily="34" charset="0"/>
              <a:buChar char="•"/>
            </a:pPr>
            <a:r>
              <a:rPr lang="fr-FR" sz="2400" dirty="0" smtClean="0"/>
              <a:t>Quelles sont les actions clés prioritaires, et/ou les actions supplémentaires, nécessaires pour commencer, maintenir, adapter ou renforcer la mise en œuvre  la Norme ?</a:t>
            </a:r>
            <a:endParaRPr lang="en-US" sz="2400" dirty="0" smtClean="0"/>
          </a:p>
          <a:p>
            <a:pPr lvl="0"/>
            <a:r>
              <a:rPr lang="fr-FR" sz="2400" b="1" dirty="0" smtClean="0"/>
              <a:t>COORDONNER </a:t>
            </a:r>
            <a:endParaRPr lang="en-US" sz="2400" dirty="0" smtClean="0"/>
          </a:p>
          <a:p>
            <a:pPr lvl="0">
              <a:buFont typeface="Arial" pitchFamily="34" charset="0"/>
              <a:buChar char="•"/>
            </a:pPr>
            <a:r>
              <a:rPr lang="fr-FR" sz="2400" dirty="0" smtClean="0"/>
              <a:t>Qui sont les partenaires appropriés, y compris les organisations de femmes ? </a:t>
            </a:r>
            <a:endParaRPr lang="en-US" sz="2400" dirty="0" smtClean="0"/>
          </a:p>
          <a:p>
            <a:pPr lvl="0">
              <a:buFont typeface="Arial" pitchFamily="34" charset="0"/>
              <a:buChar char="•"/>
            </a:pPr>
            <a:r>
              <a:rPr lang="fr-FR" sz="2400" dirty="0" smtClean="0"/>
              <a:t>Existe-t-il des outils et des ressources qui aideront à mettre en œuvre la Norme ?</a:t>
            </a:r>
            <a:endParaRPr lang="en-US" sz="2400" dirty="0" smtClean="0"/>
          </a:p>
          <a:p>
            <a:pPr lvl="0"/>
            <a:r>
              <a:rPr lang="fr-FR" sz="2400" b="1" dirty="0" smtClean="0"/>
              <a:t>PLAN D'ACTION </a:t>
            </a:r>
            <a:endParaRPr lang="en-US" sz="2400" dirty="0" smtClean="0"/>
          </a:p>
          <a:p>
            <a:pPr lvl="0"/>
            <a:r>
              <a:rPr lang="fr-FR" sz="2400" dirty="0" smtClean="0"/>
              <a:t>Qui va faire quoi, où, comment et quand ?</a:t>
            </a:r>
            <a:endParaRPr lang="en-US" sz="2400" dirty="0"/>
          </a:p>
        </p:txBody>
      </p:sp>
    </p:spTree>
    <p:extLst>
      <p:ext uri="{BB962C8B-B14F-4D97-AF65-F5344CB8AC3E}">
        <p14:creationId xmlns:p14="http://schemas.microsoft.com/office/powerpoint/2010/main" xmlns="" val="3870286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390" y="550636"/>
            <a:ext cx="11133222" cy="614589"/>
          </a:xfrm>
        </p:spPr>
        <p:txBody>
          <a:bodyPr>
            <a:normAutofit fontScale="90000"/>
          </a:bodyPr>
          <a:lstStyle/>
          <a:p>
            <a:r>
              <a:rPr lang="fr-FR" sz="2400" b="1" dirty="0" smtClean="0">
                <a:solidFill>
                  <a:schemeClr val="accent1">
                    <a:lumMod val="50000"/>
                  </a:schemeClr>
                </a:solidFill>
                <a:latin typeface="+mn-lt"/>
              </a:rPr>
              <a:t>Les questions indicatives pour chacune des quatre étapes de chaque norme minimale sont adaptées à chaque norme, mais comprennent généralement les éléments suivants </a:t>
            </a:r>
            <a:r>
              <a:rPr lang="en-US" sz="2400" b="1" dirty="0" smtClean="0">
                <a:solidFill>
                  <a:schemeClr val="accent1">
                    <a:lumMod val="50000"/>
                  </a:schemeClr>
                </a:solidFill>
                <a:latin typeface="+mn-lt"/>
              </a:rPr>
              <a:t>: </a:t>
            </a:r>
            <a:endParaRPr lang="en-US" sz="2400" b="1" dirty="0">
              <a:solidFill>
                <a:schemeClr val="accent1">
                  <a:lumMod val="50000"/>
                </a:schemeClr>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215918600"/>
              </p:ext>
            </p:extLst>
          </p:nvPr>
        </p:nvGraphicFramePr>
        <p:xfrm>
          <a:off x="963386" y="1344220"/>
          <a:ext cx="10123714" cy="5230872"/>
        </p:xfrm>
        <a:graphic>
          <a:graphicData uri="http://schemas.openxmlformats.org/drawingml/2006/table">
            <a:tbl>
              <a:tblPr firstRow="1" bandRow="1">
                <a:tableStyleId>{21E4AEA4-8DFA-4A89-87EB-49C32662AFE0}</a:tableStyleId>
              </a:tblPr>
              <a:tblGrid>
                <a:gridCol w="10123714">
                  <a:extLst>
                    <a:ext uri="{9D8B030D-6E8A-4147-A177-3AD203B41FA5}">
                      <a16:colId xmlns="" xmlns:a16="http://schemas.microsoft.com/office/drawing/2014/main" val="20000"/>
                    </a:ext>
                  </a:extLst>
                </a:gridCol>
              </a:tblGrid>
              <a:tr h="719832">
                <a:tc>
                  <a:txBody>
                    <a:bodyPr/>
                    <a:lstStyle/>
                    <a:p>
                      <a:r>
                        <a:rPr lang="en-US" sz="3200" dirty="0" smtClean="0"/>
                        <a:t>EVALUER</a:t>
                      </a:r>
                      <a:endParaRPr lang="en-US" dirty="0"/>
                    </a:p>
                  </a:txBody>
                  <a:tcPr/>
                </a:tc>
                <a:extLst>
                  <a:ext uri="{0D108BD9-81ED-4DB2-BD59-A6C34878D82A}">
                    <a16:rowId xmlns="" xmlns:a16="http://schemas.microsoft.com/office/drawing/2014/main" val="10000"/>
                  </a:ext>
                </a:extLst>
              </a:tr>
              <a:tr h="4015908">
                <a:tc>
                  <a:txBody>
                    <a:bodyPr/>
                    <a:lstStyle/>
                    <a:p>
                      <a:pPr algn="just"/>
                      <a:endParaRPr lang="en-US" sz="1200" dirty="0"/>
                    </a:p>
                    <a:p>
                      <a:pPr mar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Comment la Norme est-elle appliquée dans votre pays / contexte d'urgence spécifique ?</a:t>
                      </a:r>
                    </a:p>
                    <a:p>
                      <a:pPr mar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Quels sont les éléments de la Norme qui sont bien mis en œuvre, de manière sûre et de qualité, conformément à la Norme ? </a:t>
                      </a:r>
                    </a:p>
                    <a:p>
                      <a:pPr mar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Quels éléments de la Norme peuvent être améliorés, et comment ? </a:t>
                      </a:r>
                    </a:p>
                    <a:p>
                      <a:pPr mar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Quels sont les défis et les obstacles que vous rencontrez actuellement pour atteindre pleinement la Norme, et que pouvez-vous faire ou faites-vous déjà pour atténuer ces obstacles ? </a:t>
                      </a:r>
                    </a:p>
                    <a:p>
                      <a:endParaRPr lang="en-US" sz="1400"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3032661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283985216"/>
              </p:ext>
            </p:extLst>
          </p:nvPr>
        </p:nvGraphicFramePr>
        <p:xfrm>
          <a:off x="240632" y="208547"/>
          <a:ext cx="11662610" cy="3721769"/>
        </p:xfrm>
        <a:graphic>
          <a:graphicData uri="http://schemas.openxmlformats.org/drawingml/2006/table">
            <a:tbl>
              <a:tblPr firstRow="1" bandRow="1">
                <a:tableStyleId>{21E4AEA4-8DFA-4A89-87EB-49C32662AFE0}</a:tableStyleId>
              </a:tblPr>
              <a:tblGrid>
                <a:gridCol w="11662610">
                  <a:extLst>
                    <a:ext uri="{9D8B030D-6E8A-4147-A177-3AD203B41FA5}">
                      <a16:colId xmlns="" xmlns:a16="http://schemas.microsoft.com/office/drawing/2014/main" val="20000"/>
                    </a:ext>
                  </a:extLst>
                </a:gridCol>
              </a:tblGrid>
              <a:tr h="599268">
                <a:tc>
                  <a:txBody>
                    <a:bodyPr/>
                    <a:lstStyle/>
                    <a:p>
                      <a:r>
                        <a:rPr lang="en-US" sz="3200" dirty="0" smtClean="0"/>
                        <a:t>IDENTIFIER</a:t>
                      </a:r>
                      <a:endParaRPr lang="en-US" dirty="0"/>
                    </a:p>
                  </a:txBody>
                  <a:tcPr/>
                </a:tc>
                <a:extLst>
                  <a:ext uri="{0D108BD9-81ED-4DB2-BD59-A6C34878D82A}">
                    <a16:rowId xmlns="" xmlns:a16="http://schemas.microsoft.com/office/drawing/2014/main" val="10000"/>
                  </a:ext>
                </a:extLst>
              </a:tr>
              <a:tr h="3122501">
                <a:tc>
                  <a:txBody>
                    <a:bodyPr/>
                    <a:lstStyle/>
                    <a:p>
                      <a:pPr marL="0" algn="just" defTabSz="914400" rtl="0" eaLnBrk="1" latinLnBrk="0" hangingPunct="1">
                        <a:buFont typeface="Arial" pitchFamily="34" charset="0"/>
                        <a:buChar char="•"/>
                      </a:pPr>
                      <a:endParaRPr lang="en-US" sz="2400" kern="1200" dirty="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Quelles sont les actions clés associées à la norme que vous avez analysée ? </a:t>
                      </a:r>
                    </a:p>
                    <a:p>
                      <a:pPr marL="0" lv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Quelles actions clés ou supplémentaires pourriez-vous entreprendre pour vous assurer que vous et les autres acteurs respectez la Norme ?</a:t>
                      </a:r>
                    </a:p>
                    <a:p>
                      <a:pPr marL="0" lv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Que feriez-vous pendant les phases de préparation, de réponse et de relèvement ? </a:t>
                      </a:r>
                      <a:endParaRPr lang="en-US" sz="2400" kern="1200" dirty="0">
                        <a:solidFill>
                          <a:schemeClr val="dk1"/>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xmlns="" val="1195182812"/>
              </p:ext>
            </p:extLst>
          </p:nvPr>
        </p:nvGraphicFramePr>
        <p:xfrm>
          <a:off x="240632" y="4090736"/>
          <a:ext cx="11662610" cy="2566736"/>
        </p:xfrm>
        <a:graphic>
          <a:graphicData uri="http://schemas.openxmlformats.org/drawingml/2006/table">
            <a:tbl>
              <a:tblPr firstRow="1" bandRow="1">
                <a:tableStyleId>{21E4AEA4-8DFA-4A89-87EB-49C32662AFE0}</a:tableStyleId>
              </a:tblPr>
              <a:tblGrid>
                <a:gridCol w="11662610">
                  <a:extLst>
                    <a:ext uri="{9D8B030D-6E8A-4147-A177-3AD203B41FA5}">
                      <a16:colId xmlns="" xmlns:a16="http://schemas.microsoft.com/office/drawing/2014/main" val="20000"/>
                    </a:ext>
                  </a:extLst>
                </a:gridCol>
              </a:tblGrid>
              <a:tr h="612952">
                <a:tc>
                  <a:txBody>
                    <a:bodyPr/>
                    <a:lstStyle/>
                    <a:p>
                      <a:r>
                        <a:rPr lang="en-US" sz="3200" dirty="0" smtClean="0"/>
                        <a:t>COORDONNER</a:t>
                      </a:r>
                      <a:endParaRPr lang="en-US" dirty="0"/>
                    </a:p>
                  </a:txBody>
                  <a:tcPr/>
                </a:tc>
                <a:extLst>
                  <a:ext uri="{0D108BD9-81ED-4DB2-BD59-A6C34878D82A}">
                    <a16:rowId xmlns="" xmlns:a16="http://schemas.microsoft.com/office/drawing/2014/main" val="10000"/>
                  </a:ext>
                </a:extLst>
              </a:tr>
              <a:tr h="1953784">
                <a:tc>
                  <a:txBody>
                    <a:bodyPr/>
                    <a:lstStyle/>
                    <a:p>
                      <a:pPr algn="just"/>
                      <a:endParaRPr lang="en-US" sz="1000" dirty="0"/>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Qui va travailler ensemble pour réaliser ces actions clés ?</a:t>
                      </a:r>
                    </a:p>
                    <a:p>
                      <a:pPr marL="0" lv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Quelles autres ressources disponibles, telles que des outils ou des formations, seront utiles pour travailler ensemble à la réalisation de la norme ? </a:t>
                      </a:r>
                      <a:endParaRPr lang="fr-FR" sz="2400" kern="1200" dirty="0">
                        <a:solidFill>
                          <a:schemeClr val="dk1"/>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2079024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xmlns="" val="1620311594"/>
              </p:ext>
            </p:extLst>
          </p:nvPr>
        </p:nvGraphicFramePr>
        <p:xfrm>
          <a:off x="208548" y="609601"/>
          <a:ext cx="11630526" cy="5887452"/>
        </p:xfrm>
        <a:graphic>
          <a:graphicData uri="http://schemas.openxmlformats.org/drawingml/2006/table">
            <a:tbl>
              <a:tblPr firstRow="1" bandRow="1">
                <a:tableStyleId>{21E4AEA4-8DFA-4A89-87EB-49C32662AFE0}</a:tableStyleId>
              </a:tblPr>
              <a:tblGrid>
                <a:gridCol w="11630526">
                  <a:extLst>
                    <a:ext uri="{9D8B030D-6E8A-4147-A177-3AD203B41FA5}">
                      <a16:colId xmlns="" xmlns:a16="http://schemas.microsoft.com/office/drawing/2014/main" val="20000"/>
                    </a:ext>
                  </a:extLst>
                </a:gridCol>
              </a:tblGrid>
              <a:tr h="979916">
                <a:tc>
                  <a:txBody>
                    <a:bodyPr/>
                    <a:lstStyle/>
                    <a:p>
                      <a:r>
                        <a:rPr lang="en-US" sz="3200" dirty="0"/>
                        <a:t>PLAN </a:t>
                      </a:r>
                      <a:r>
                        <a:rPr lang="en-US" sz="3200" dirty="0" smtClean="0"/>
                        <a:t>D’ACTION</a:t>
                      </a:r>
                      <a:endParaRPr lang="en-US" dirty="0"/>
                    </a:p>
                  </a:txBody>
                  <a:tcPr/>
                </a:tc>
                <a:extLst>
                  <a:ext uri="{0D108BD9-81ED-4DB2-BD59-A6C34878D82A}">
                    <a16:rowId xmlns="" xmlns:a16="http://schemas.microsoft.com/office/drawing/2014/main" val="10000"/>
                  </a:ext>
                </a:extLst>
              </a:tr>
              <a:tr h="4907536">
                <a:tc>
                  <a:txBody>
                    <a:bodyPr/>
                    <a:lstStyle/>
                    <a:p>
                      <a:pPr algn="just"/>
                      <a:endParaRPr lang="en-US" sz="1200" dirty="0"/>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Comment saurez-vous que vous avez réalisé les actions clés identifiées ? </a:t>
                      </a:r>
                    </a:p>
                    <a:p>
                      <a:pPr marL="0" lv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Qui est chargé de réaliser et de rendre compte de quelle action clé ? </a:t>
                      </a:r>
                    </a:p>
                    <a:p>
                      <a:pPr marL="0" lv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Dans quel délai ? </a:t>
                      </a:r>
                    </a:p>
                    <a:p>
                      <a:pPr marL="0" lv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Quels sont les jalons du processus de mise en œuvre du plan d'action ? </a:t>
                      </a:r>
                    </a:p>
                    <a:p>
                      <a:pPr marL="0" lv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Comment allez-vous suivre les progrès accomplis vers la réalisation de la norme ? </a:t>
                      </a:r>
                    </a:p>
                    <a:p>
                      <a:pPr marL="0" lvl="0" algn="just" defTabSz="914400" rtl="0" eaLnBrk="1" latinLnBrk="0" hangingPunct="1">
                        <a:buFont typeface="Arial" pitchFamily="34" charset="0"/>
                        <a:buChar char="•"/>
                      </a:pPr>
                      <a:endParaRPr lang="fr-FR" sz="2400" kern="1200" dirty="0" smtClean="0">
                        <a:solidFill>
                          <a:schemeClr val="dk1"/>
                        </a:solidFill>
                        <a:latin typeface="+mn-lt"/>
                        <a:ea typeface="+mn-ea"/>
                        <a:cs typeface="+mn-cs"/>
                      </a:endParaRPr>
                    </a:p>
                    <a:p>
                      <a:pPr marL="0" lvl="0" algn="just" defTabSz="914400" rtl="0" eaLnBrk="1" latinLnBrk="0" hangingPunct="1">
                        <a:buFont typeface="Arial" pitchFamily="34" charset="0"/>
                        <a:buChar char="•"/>
                      </a:pPr>
                      <a:r>
                        <a:rPr lang="fr-FR" sz="2400" kern="1200" dirty="0" smtClean="0">
                          <a:solidFill>
                            <a:schemeClr val="dk1"/>
                          </a:solidFill>
                          <a:latin typeface="+mn-lt"/>
                          <a:ea typeface="+mn-ea"/>
                          <a:cs typeface="+mn-cs"/>
                        </a:rPr>
                        <a:t>Comment allez-vous adapter votre plan d'action en fonction des résultats du suivi ? </a:t>
                      </a:r>
                      <a:endParaRPr lang="en-US" sz="2400" kern="1200" dirty="0">
                        <a:solidFill>
                          <a:schemeClr val="dk1"/>
                        </a:solidFill>
                        <a:latin typeface="+mn-lt"/>
                        <a:ea typeface="+mn-ea"/>
                        <a:cs typeface="+mn-cs"/>
                      </a:endParaRP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xmlns="" val="31700217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4ABBCD-B6DA-4494-8213-0A98A542C381}"/>
              </a:ext>
            </a:extLst>
          </p:cNvPr>
          <p:cNvSpPr>
            <a:spLocks noGrp="1"/>
          </p:cNvSpPr>
          <p:nvPr>
            <p:ph type="title"/>
          </p:nvPr>
        </p:nvSpPr>
        <p:spPr>
          <a:xfrm>
            <a:off x="481264" y="71619"/>
            <a:ext cx="11373280" cy="615364"/>
          </a:xfrm>
        </p:spPr>
        <p:txBody>
          <a:bodyPr>
            <a:noAutofit/>
          </a:bodyPr>
          <a:lstStyle/>
          <a:p>
            <a:r>
              <a:rPr lang="fr-FR" sz="2400" b="1" dirty="0" smtClean="0">
                <a:solidFill>
                  <a:srgbClr val="E47823"/>
                </a:solidFill>
              </a:rPr>
              <a:t>Contextualisation d'une norme - Exemple de la norme 6 :  Gestion de cas VBG</a:t>
            </a:r>
            <a:endParaRPr lang="en-US" sz="2400" b="1" dirty="0">
              <a:solidFill>
                <a:srgbClr val="E47823"/>
              </a:solidFill>
            </a:endParaRPr>
          </a:p>
        </p:txBody>
      </p:sp>
      <p:sp>
        <p:nvSpPr>
          <p:cNvPr id="4" name="Slide Number Placeholder 3">
            <a:extLst>
              <a:ext uri="{FF2B5EF4-FFF2-40B4-BE49-F238E27FC236}">
                <a16:creationId xmlns="" xmlns:a16="http://schemas.microsoft.com/office/drawing/2014/main" id="{19E9686B-E560-4480-875A-040E5B48FAFF}"/>
              </a:ext>
            </a:extLst>
          </p:cNvPr>
          <p:cNvSpPr>
            <a:spLocks noGrp="1"/>
          </p:cNvSpPr>
          <p:nvPr>
            <p:ph type="sldNum" sz="quarter" idx="12"/>
          </p:nvPr>
        </p:nvSpPr>
        <p:spPr/>
        <p:txBody>
          <a:bodyPr/>
          <a:lstStyle/>
          <a:p>
            <a:pPr defTabSz="457200">
              <a:buSzPct val="25000"/>
            </a:pPr>
            <a:fld id="{00000000-1234-1234-1234-123412341234}" type="slidenum">
              <a:rPr lang="en-US" b="1">
                <a:solidFill>
                  <a:srgbClr val="FFFFFF"/>
                </a:solidFill>
                <a:latin typeface="Calibri"/>
                <a:ea typeface="Calibri"/>
                <a:cs typeface="Calibri"/>
                <a:sym typeface="Calibri"/>
              </a:rPr>
              <a:pPr defTabSz="457200">
                <a:buSzPct val="25000"/>
              </a:pPr>
              <a:t>25</a:t>
            </a:fld>
            <a:endParaRPr lang="en-US" b="1" dirty="0">
              <a:solidFill>
                <a:srgbClr val="FFFFFF"/>
              </a:solidFill>
              <a:latin typeface="Calibri"/>
              <a:ea typeface="Calibri"/>
              <a:cs typeface="Calibri"/>
              <a:sym typeface="Calibri"/>
            </a:endParaRPr>
          </a:p>
        </p:txBody>
      </p:sp>
      <p:graphicFrame>
        <p:nvGraphicFramePr>
          <p:cNvPr id="7" name="Content Placeholder 6"/>
          <p:cNvGraphicFramePr>
            <a:graphicFrameLocks noGrp="1"/>
          </p:cNvGraphicFramePr>
          <p:nvPr>
            <p:ph idx="1"/>
          </p:nvPr>
        </p:nvGraphicFramePr>
        <p:xfrm>
          <a:off x="-2" y="650353"/>
          <a:ext cx="12192004" cy="6403184"/>
        </p:xfrm>
        <a:graphic>
          <a:graphicData uri="http://schemas.openxmlformats.org/drawingml/2006/table">
            <a:tbl>
              <a:tblPr firstRow="1" bandRow="1">
                <a:tableStyleId>{5C22544A-7EE6-4342-B048-85BDC9FD1C3A}</a:tableStyleId>
              </a:tblPr>
              <a:tblGrid>
                <a:gridCol w="3048001"/>
                <a:gridCol w="3048001"/>
                <a:gridCol w="3048001"/>
                <a:gridCol w="3048001"/>
              </a:tblGrid>
              <a:tr h="326530">
                <a:tc gridSpan="4">
                  <a:txBody>
                    <a:bodyPr/>
                    <a:lstStyle/>
                    <a:p>
                      <a:r>
                        <a:rPr lang="fr-FR" sz="1800" b="0" kern="1200" dirty="0" smtClean="0">
                          <a:solidFill>
                            <a:schemeClr val="tx1"/>
                          </a:solidFill>
                          <a:latin typeface="+mn-lt"/>
                          <a:ea typeface="+mn-ea"/>
                          <a:cs typeface="+mn-cs"/>
                        </a:rPr>
                        <a:t>STANDARD 6: GBV Case Management</a:t>
                      </a:r>
                      <a:endParaRPr lang="fr-BE" b="0" dirty="0">
                        <a:solidFill>
                          <a:schemeClr val="tx1"/>
                        </a:solidFill>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fr-BE" dirty="0"/>
                    </a:p>
                  </a:txBody>
                  <a:tcPr/>
                </a:tc>
                <a:tc hMerge="1">
                  <a:txBody>
                    <a:bodyPr/>
                    <a:lstStyle/>
                    <a:p>
                      <a:endParaRPr lang="fr-BE" dirty="0"/>
                    </a:p>
                  </a:txBody>
                  <a:tcPr/>
                </a:tc>
                <a:tc hMerge="1">
                  <a:txBody>
                    <a:bodyPr/>
                    <a:lstStyle/>
                    <a:p>
                      <a:endParaRPr lang="fr-BE" dirty="0"/>
                    </a:p>
                  </a:txBody>
                  <a:tcPr/>
                </a:tc>
              </a:tr>
              <a:tr h="1605437">
                <a:tc>
                  <a:txBody>
                    <a:bodyPr/>
                    <a:lstStyle/>
                    <a:p>
                      <a:r>
                        <a:rPr lang="fr-FR" sz="1600" b="1" dirty="0" smtClean="0"/>
                        <a:t>ÉVALUER :</a:t>
                      </a:r>
                      <a:r>
                        <a:rPr lang="fr-FR" sz="1600" dirty="0" smtClean="0"/>
                        <a:t> dans quelle mesure la norme minimale est actuellement mise en œuvre ?</a:t>
                      </a: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r>
                        <a:rPr lang="fr-FR" sz="1600" b="1" dirty="0" smtClean="0"/>
                        <a:t>IDENTIFIER : </a:t>
                      </a:r>
                      <a:r>
                        <a:rPr lang="fr-FR" sz="1600" dirty="0" smtClean="0"/>
                        <a:t>quelles actions clés sont nécessaires pour atteindre la norme ?</a:t>
                      </a:r>
                      <a:endParaRPr lang="fr-BE" sz="1600" dirty="0"/>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marL="0" algn="l" defTabSz="914400" rtl="0" eaLnBrk="1" latinLnBrk="0" hangingPunct="1"/>
                      <a:r>
                        <a:rPr lang="fr-FR" sz="1600" b="1" kern="1200" dirty="0" smtClean="0">
                          <a:solidFill>
                            <a:schemeClr val="dk1"/>
                          </a:solidFill>
                          <a:latin typeface="+mn-lt"/>
                          <a:ea typeface="+mn-ea"/>
                          <a:cs typeface="+mn-cs"/>
                        </a:rPr>
                        <a:t>COORDONNER : </a:t>
                      </a:r>
                    </a:p>
                    <a:p>
                      <a:pPr marL="0" algn="l" defTabSz="914400" rtl="0" eaLnBrk="1" latinLnBrk="0" hangingPunct="1"/>
                      <a:r>
                        <a:rPr lang="fr-FR" sz="1600" kern="1200" dirty="0" smtClean="0">
                          <a:solidFill>
                            <a:schemeClr val="dk1"/>
                          </a:solidFill>
                          <a:latin typeface="+mn-lt"/>
                          <a:ea typeface="+mn-ea"/>
                          <a:cs typeface="+mn-cs"/>
                        </a:rPr>
                        <a:t>Qui sont les principaux acteurs qui devront travailler ensemble pour atteindre la norme ?</a:t>
                      </a:r>
                    </a:p>
                    <a:p>
                      <a:pPr marL="0" algn="l" defTabSz="914400" rtl="0" eaLnBrk="1" latinLnBrk="0" hangingPunct="1"/>
                      <a:r>
                        <a:rPr lang="fr-FR" sz="1600" kern="1200" dirty="0" smtClean="0">
                          <a:solidFill>
                            <a:schemeClr val="dk1"/>
                          </a:solidFill>
                          <a:latin typeface="+mn-lt"/>
                          <a:ea typeface="+mn-ea"/>
                          <a:cs typeface="+mn-cs"/>
                        </a:rPr>
                        <a:t>Existe-t-il des outils et des ressources qui peuvent accélérer la mise en œuvre ?</a:t>
                      </a:r>
                      <a:endParaRPr lang="fr-BE" sz="1600" kern="1200" dirty="0" smtClean="0">
                        <a:solidFill>
                          <a:schemeClr val="dk1"/>
                        </a:solidFill>
                        <a:latin typeface="+mn-lt"/>
                        <a:ea typeface="+mn-ea"/>
                        <a:cs typeface="+mn-cs"/>
                      </a:endParaRP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marL="0" algn="l" defTabSz="914400" rtl="0" eaLnBrk="1" latinLnBrk="0" hangingPunct="1"/>
                      <a:r>
                        <a:rPr lang="fr-FR" sz="1600" b="1" kern="1200" dirty="0" smtClean="0">
                          <a:solidFill>
                            <a:schemeClr val="dk1"/>
                          </a:solidFill>
                          <a:latin typeface="+mn-lt"/>
                          <a:ea typeface="+mn-ea"/>
                          <a:cs typeface="+mn-cs"/>
                        </a:rPr>
                        <a:t>PLAN : </a:t>
                      </a:r>
                      <a:r>
                        <a:rPr lang="fr-FR" sz="1600" kern="1200" dirty="0" smtClean="0">
                          <a:solidFill>
                            <a:schemeClr val="dk1"/>
                          </a:solidFill>
                          <a:latin typeface="+mn-lt"/>
                          <a:ea typeface="+mn-ea"/>
                          <a:cs typeface="+mn-cs"/>
                        </a:rPr>
                        <a:t>qui fera quoi et quand (sur la base d'activités ou d'actions clés) ?</a:t>
                      </a:r>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r>
              <a:tr h="4239104">
                <a:tc>
                  <a:txBody>
                    <a:bodyPr/>
                    <a:lstStyle/>
                    <a:p>
                      <a:pPr lvl="0">
                        <a:buFont typeface="Arial" pitchFamily="34" charset="0"/>
                        <a:buChar char="•"/>
                      </a:pPr>
                      <a:r>
                        <a:rPr lang="fr-FR" sz="1600" kern="1200" dirty="0" smtClean="0">
                          <a:solidFill>
                            <a:schemeClr val="dk1"/>
                          </a:solidFill>
                          <a:latin typeface="+mn-lt"/>
                          <a:ea typeface="+mn-ea"/>
                          <a:cs typeface="+mn-cs"/>
                        </a:rPr>
                        <a:t>Comment la Norme est-elle appliquée dans votre pays / contexte d'urgence spécifique ?</a:t>
                      </a:r>
                    </a:p>
                    <a:p>
                      <a:pPr lvl="0">
                        <a:buFont typeface="Arial" pitchFamily="34" charset="0"/>
                        <a:buNone/>
                      </a:pPr>
                      <a:endParaRPr lang="en-US" sz="1600" kern="1200" dirty="0" smtClean="0">
                        <a:solidFill>
                          <a:schemeClr val="dk1"/>
                        </a:solidFill>
                        <a:latin typeface="+mn-lt"/>
                        <a:ea typeface="+mn-ea"/>
                        <a:cs typeface="+mn-cs"/>
                      </a:endParaRPr>
                    </a:p>
                    <a:p>
                      <a:pPr lvl="0">
                        <a:buFont typeface="Arial" pitchFamily="34" charset="0"/>
                        <a:buChar char="•"/>
                      </a:pPr>
                      <a:r>
                        <a:rPr lang="fr-FR" sz="1600" kern="1200" dirty="0" smtClean="0">
                          <a:solidFill>
                            <a:schemeClr val="dk1"/>
                          </a:solidFill>
                          <a:latin typeface="+mn-lt"/>
                          <a:ea typeface="+mn-ea"/>
                          <a:cs typeface="+mn-cs"/>
                        </a:rPr>
                        <a:t>Quels types de soutien coordonné dans le cadre de la norme (traitement médical, soins psychosociaux, sécurité et protection, juridique, éducation / moyens de subsistance, et / ou autres services de protection) sont bien mis en œuvre ? </a:t>
                      </a:r>
                    </a:p>
                    <a:p>
                      <a:pPr lvl="0">
                        <a:buFont typeface="Arial" pitchFamily="34" charset="0"/>
                        <a:buNone/>
                      </a:pPr>
                      <a:endParaRPr lang="en-US" sz="1600" kern="1200" dirty="0" smtClean="0">
                        <a:solidFill>
                          <a:schemeClr val="dk1"/>
                        </a:solidFill>
                        <a:latin typeface="+mn-lt"/>
                        <a:ea typeface="+mn-ea"/>
                        <a:cs typeface="+mn-cs"/>
                      </a:endParaRPr>
                    </a:p>
                    <a:p>
                      <a:pPr>
                        <a:buFont typeface="Arial" pitchFamily="34" charset="0"/>
                        <a:buChar char="•"/>
                      </a:pPr>
                      <a:r>
                        <a:rPr lang="fr-FR" sz="1600" kern="1200" dirty="0" smtClean="0">
                          <a:solidFill>
                            <a:schemeClr val="dk1"/>
                          </a:solidFill>
                          <a:latin typeface="+mn-lt"/>
                          <a:ea typeface="+mn-ea"/>
                          <a:cs typeface="+mn-cs"/>
                        </a:rPr>
                        <a:t>Quels sont certains des obstacles qui empêchent de s'assurer que la norme est pleinement respectée ?</a:t>
                      </a:r>
                      <a:endParaRPr lang="fr-BE" sz="1600" dirty="0"/>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lvl="0">
                        <a:buFont typeface="Arial" pitchFamily="34" charset="0"/>
                        <a:buChar char="•"/>
                      </a:pPr>
                      <a:r>
                        <a:rPr lang="fr-FR" sz="1600" kern="1200" dirty="0" smtClean="0">
                          <a:solidFill>
                            <a:schemeClr val="dk1"/>
                          </a:solidFill>
                          <a:latin typeface="+mn-lt"/>
                          <a:ea typeface="+mn-ea"/>
                          <a:cs typeface="+mn-cs"/>
                        </a:rPr>
                        <a:t> Quelles mesures clés pouvez-vous prendre pour vous assurer que les chargés de cas en matière de VBG disposent des connaissances, des ressources et des outils dont ils ont besoin pour respecter la Norme ? </a:t>
                      </a:r>
                    </a:p>
                    <a:p>
                      <a:pPr lvl="0">
                        <a:buFont typeface="Arial" pitchFamily="34" charset="0"/>
                        <a:buChar char="•"/>
                      </a:pPr>
                      <a:endParaRPr lang="en-US" sz="1600" kern="1200" dirty="0" smtClean="0">
                        <a:solidFill>
                          <a:schemeClr val="dk1"/>
                        </a:solidFill>
                        <a:latin typeface="+mn-lt"/>
                        <a:ea typeface="+mn-ea"/>
                        <a:cs typeface="+mn-cs"/>
                      </a:endParaRPr>
                    </a:p>
                    <a:p>
                      <a:pPr>
                        <a:buFont typeface="Arial" pitchFamily="34" charset="0"/>
                        <a:buChar char="•"/>
                      </a:pPr>
                      <a:r>
                        <a:rPr lang="fr-FR" sz="1600" kern="1200" dirty="0" smtClean="0">
                          <a:solidFill>
                            <a:schemeClr val="dk1"/>
                          </a:solidFill>
                          <a:latin typeface="+mn-lt"/>
                          <a:ea typeface="+mn-ea"/>
                          <a:cs typeface="+mn-cs"/>
                        </a:rPr>
                        <a:t>Quelles mesures pouvez-vous prendre pour vous assurer que les services de gestion de cas sont fournis conformément à la Norme, notamment en garantissant l'accès et le soutien à toutes les victimes de VBG ?</a:t>
                      </a:r>
                      <a:endParaRPr lang="fr-BE" sz="1600" dirty="0"/>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lvl="0">
                        <a:buFont typeface="Arial" pitchFamily="34" charset="0"/>
                        <a:buChar char="•"/>
                      </a:pPr>
                      <a:r>
                        <a:rPr lang="fr-FR" sz="1600" kern="1200" dirty="0" smtClean="0">
                          <a:solidFill>
                            <a:schemeClr val="dk1"/>
                          </a:solidFill>
                          <a:latin typeface="+mn-lt"/>
                          <a:ea typeface="+mn-ea"/>
                          <a:cs typeface="+mn-cs"/>
                        </a:rPr>
                        <a:t>Qui travaillera ensemble pour réaliser ces actions clés ?</a:t>
                      </a:r>
                    </a:p>
                    <a:p>
                      <a:pPr lvl="0">
                        <a:buFont typeface="Arial" pitchFamily="34" charset="0"/>
                        <a:buNone/>
                      </a:pPr>
                      <a:endParaRPr lang="en-US" sz="1600" kern="1200" dirty="0" smtClean="0">
                        <a:solidFill>
                          <a:schemeClr val="dk1"/>
                        </a:solidFill>
                        <a:latin typeface="+mn-lt"/>
                        <a:ea typeface="+mn-ea"/>
                        <a:cs typeface="+mn-cs"/>
                      </a:endParaRPr>
                    </a:p>
                    <a:p>
                      <a:pPr>
                        <a:buFont typeface="Arial" pitchFamily="34" charset="0"/>
                        <a:buChar char="•"/>
                      </a:pPr>
                      <a:r>
                        <a:rPr lang="fr-FR" sz="1600" kern="1200" dirty="0" smtClean="0">
                          <a:solidFill>
                            <a:schemeClr val="dk1"/>
                          </a:solidFill>
                          <a:latin typeface="+mn-lt"/>
                          <a:ea typeface="+mn-ea"/>
                          <a:cs typeface="+mn-cs"/>
                        </a:rPr>
                        <a:t>Quelles autres ressources disponibles, telles que des outils ou des formations, seront bénéfiques pour travailler ensemble à la réalisation de la norme ?</a:t>
                      </a:r>
                      <a:endParaRPr lang="fr-BE" sz="1600" dirty="0"/>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buFont typeface="Arial" pitchFamily="34" charset="0"/>
                        <a:buChar char="•"/>
                      </a:pPr>
                      <a:r>
                        <a:rPr lang="fr-FR" sz="1600" kern="1200" dirty="0" smtClean="0">
                          <a:solidFill>
                            <a:schemeClr val="dk1"/>
                          </a:solidFill>
                          <a:latin typeface="+mn-lt"/>
                          <a:ea typeface="+mn-ea"/>
                          <a:cs typeface="+mn-cs"/>
                        </a:rPr>
                        <a:t>Comment saurez-vous que vous avez réalisé les actions clés identifiées (qui est chargé de faire un rapport, à quelle date, et comment votre réussite sera-t-elle mesurée) ?</a:t>
                      </a:r>
                      <a:endParaRPr lang="fr-BE" sz="1600" dirty="0"/>
                    </a:p>
                  </a:txBody>
                  <a:tcPr>
                    <a:gradFill>
                      <a:gsLst>
                        <a:gs pos="0">
                          <a:schemeClr val="bg1"/>
                        </a:gs>
                        <a:gs pos="50000">
                          <a:schemeClr val="accent1">
                            <a:tint val="44500"/>
                            <a:satMod val="160000"/>
                          </a:schemeClr>
                        </a:gs>
                        <a:gs pos="100000">
                          <a:schemeClr val="accent1">
                            <a:tint val="23500"/>
                            <a:satMod val="160000"/>
                          </a:schemeClr>
                        </a:gs>
                      </a:gsLst>
                      <a:lin ang="5400000" scaled="0"/>
                    </a:gradFill>
                  </a:tcPr>
                </a:tc>
              </a:tr>
            </a:tbl>
          </a:graphicData>
        </a:graphic>
      </p:graphicFrame>
    </p:spTree>
    <p:extLst>
      <p:ext uri="{BB962C8B-B14F-4D97-AF65-F5344CB8AC3E}">
        <p14:creationId xmlns:p14="http://schemas.microsoft.com/office/powerpoint/2010/main" xmlns="" val="11403315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8709" y="1527236"/>
            <a:ext cx="5717015" cy="644464"/>
          </a:xfrm>
        </p:spPr>
        <p:txBody>
          <a:bodyPr>
            <a:normAutofit fontScale="90000"/>
          </a:bodyPr>
          <a:lstStyle/>
          <a:p>
            <a:r>
              <a:rPr lang="en-US" sz="4000" dirty="0">
                <a:solidFill>
                  <a:srgbClr val="E47823"/>
                </a:solidFill>
                <a:latin typeface="Century Gothic"/>
                <a:cs typeface="Century Gothic"/>
              </a:rPr>
              <a:t/>
            </a:r>
            <a:br>
              <a:rPr lang="en-US" sz="4000" dirty="0">
                <a:solidFill>
                  <a:srgbClr val="E47823"/>
                </a:solidFill>
                <a:latin typeface="Century Gothic"/>
                <a:cs typeface="Century Gothic"/>
              </a:rPr>
            </a:br>
            <a:r>
              <a:rPr lang="en-US" sz="4000" dirty="0">
                <a:solidFill>
                  <a:srgbClr val="E47823"/>
                </a:solidFill>
                <a:latin typeface="Century Gothic"/>
                <a:cs typeface="Century Gothic"/>
              </a:rPr>
              <a:t/>
            </a:r>
            <a:br>
              <a:rPr lang="en-US" sz="4000" dirty="0">
                <a:solidFill>
                  <a:srgbClr val="E47823"/>
                </a:solidFill>
                <a:latin typeface="Century Gothic"/>
                <a:cs typeface="Century Gothic"/>
              </a:rPr>
            </a:br>
            <a:r>
              <a:rPr lang="en-US" sz="6700" b="1" dirty="0" smtClean="0">
                <a:solidFill>
                  <a:srgbClr val="00B0F0"/>
                </a:solidFill>
                <a:latin typeface="Century Gothic"/>
                <a:cs typeface="Century Gothic"/>
              </a:rPr>
              <a:t>MERCI!</a:t>
            </a:r>
            <a:endParaRPr lang="en-US" sz="6700" b="1" dirty="0">
              <a:solidFill>
                <a:srgbClr val="00B0F0"/>
              </a:solidFill>
              <a:latin typeface="Century Gothic"/>
              <a:cs typeface="Century Gothic"/>
            </a:endParaRPr>
          </a:p>
        </p:txBody>
      </p:sp>
      <p:sp>
        <p:nvSpPr>
          <p:cNvPr id="3" name="Rectangle 2"/>
          <p:cNvSpPr/>
          <p:nvPr/>
        </p:nvSpPr>
        <p:spPr>
          <a:xfrm>
            <a:off x="5977217" y="3244334"/>
            <a:ext cx="237566" cy="369332"/>
          </a:xfrm>
          <a:prstGeom prst="rect">
            <a:avLst/>
          </a:prstGeom>
        </p:spPr>
        <p:txBody>
          <a:bodyPr wrap="none">
            <a:spAutoFit/>
          </a:bodyPr>
          <a:lstStyle/>
          <a:p>
            <a:pPr defTabSz="457200"/>
            <a:r>
              <a:rPr lang="en-US" sz="1800" dirty="0">
                <a:solidFill>
                  <a:prstClr val="black"/>
                </a:solidFill>
                <a:latin typeface="Calibri"/>
              </a:rPr>
              <a:t> </a:t>
            </a:r>
          </a:p>
        </p:txBody>
      </p:sp>
    </p:spTree>
    <p:extLst>
      <p:ext uri="{BB962C8B-B14F-4D97-AF65-F5344CB8AC3E}">
        <p14:creationId xmlns:p14="http://schemas.microsoft.com/office/powerpoint/2010/main" xmlns="" val="1032277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85397" y="349612"/>
            <a:ext cx="6306603" cy="3259667"/>
          </a:xfrm>
        </p:spPr>
        <p:txBody>
          <a:bodyPr>
            <a:normAutofit/>
          </a:bodyPr>
          <a:lstStyle/>
          <a:p>
            <a:r>
              <a:rPr lang="en-US" sz="4000" b="1" dirty="0" smtClean="0">
                <a:solidFill>
                  <a:schemeClr val="accent1"/>
                </a:solidFill>
                <a:latin typeface="Century Gothic"/>
                <a:cs typeface="Century Gothic"/>
              </a:rPr>
              <a:t>INTRODUCTION </a:t>
            </a:r>
            <a:br>
              <a:rPr lang="en-US" sz="4000" b="1" dirty="0" smtClean="0">
                <a:solidFill>
                  <a:schemeClr val="accent1"/>
                </a:solidFill>
                <a:latin typeface="Century Gothic"/>
                <a:cs typeface="Century Gothic"/>
              </a:rPr>
            </a:br>
            <a:endParaRPr lang="en-US" sz="4000" b="1" dirty="0">
              <a:solidFill>
                <a:schemeClr val="accent1"/>
              </a:solidFill>
              <a:latin typeface="Century Gothic"/>
              <a:cs typeface="Century Gothic"/>
            </a:endParaRPr>
          </a:p>
        </p:txBody>
      </p:sp>
      <p:pic>
        <p:nvPicPr>
          <p:cNvPr id="1026" name="Picture 2" descr="https://lh5.googleusercontent.com/uT3AMfOCOHndEF8_qyDUlgjLfYBDbwxAzl4BehNqfjYqLpBTVW2Zh1LJ9IArPR1LD2CzD7TwnGPuRBLjXTh4xRoKQ0u9mcBtaHHth-qY5pW-gxN5CjS5JGVzCpYRohiVrSKZ0BISUoQ"/>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926202" y="5234207"/>
            <a:ext cx="1580128" cy="102054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5977217" y="3244334"/>
            <a:ext cx="237566" cy="369332"/>
          </a:xfrm>
          <a:prstGeom prst="rect">
            <a:avLst/>
          </a:prstGeom>
        </p:spPr>
        <p:txBody>
          <a:bodyPr wrap="none">
            <a:spAutoFit/>
          </a:bodyPr>
          <a:lstStyle/>
          <a:p>
            <a:r>
              <a:rPr lang="en-US" dirty="0"/>
              <a:t> </a:t>
            </a:r>
          </a:p>
        </p:txBody>
      </p:sp>
      <p:pic>
        <p:nvPicPr>
          <p:cNvPr id="6" name="Content Placeholder 5" descr="MS.Cover.png"/>
          <p:cNvPicPr>
            <a:picLocks noChangeAspect="1"/>
          </p:cNvPicPr>
          <p:nvPr/>
        </p:nvPicPr>
        <p:blipFill>
          <a:blip r:embed="rId4">
            <a:extLst>
              <a:ext uri="{28A0092B-C50C-407E-A947-70E740481C1C}">
                <a14:useLocalDpi xmlns:a14="http://schemas.microsoft.com/office/drawing/2010/main" xmlns="" val="0"/>
              </a:ext>
            </a:extLst>
          </a:blip>
          <a:srcRect t="5840" b="5840"/>
          <a:stretch>
            <a:fillRect/>
          </a:stretch>
        </p:blipFill>
        <p:spPr>
          <a:xfrm>
            <a:off x="121732" y="83477"/>
            <a:ext cx="3635880" cy="4234523"/>
          </a:xfrm>
          <a:prstGeom prst="rect">
            <a:avLst/>
          </a:prstGeom>
        </p:spPr>
      </p:pic>
      <p:pic>
        <p:nvPicPr>
          <p:cNvPr id="7" name="Picture 6"/>
          <p:cNvPicPr>
            <a:picLocks noChangeAspect="1"/>
          </p:cNvPicPr>
          <p:nvPr/>
        </p:nvPicPr>
        <p:blipFill>
          <a:blip r:embed="rId5"/>
          <a:stretch>
            <a:fillRect/>
          </a:stretch>
        </p:blipFill>
        <p:spPr>
          <a:xfrm>
            <a:off x="2615991" y="1346228"/>
            <a:ext cx="3387690" cy="4534875"/>
          </a:xfrm>
          <a:prstGeom prst="rect">
            <a:avLst/>
          </a:prstGeom>
        </p:spPr>
      </p:pic>
      <p:pic>
        <p:nvPicPr>
          <p:cNvPr id="5" name="Picture 4"/>
          <p:cNvPicPr>
            <a:picLocks noChangeAspect="1"/>
          </p:cNvPicPr>
          <p:nvPr/>
        </p:nvPicPr>
        <p:blipFill>
          <a:blip r:embed="rId6"/>
          <a:stretch>
            <a:fillRect/>
          </a:stretch>
        </p:blipFill>
        <p:spPr>
          <a:xfrm>
            <a:off x="-118284" y="2200738"/>
            <a:ext cx="3615708" cy="5203688"/>
          </a:xfrm>
          <a:prstGeom prst="rect">
            <a:avLst/>
          </a:prstGeom>
        </p:spPr>
      </p:pic>
    </p:spTree>
    <p:extLst>
      <p:ext uri="{BB962C8B-B14F-4D97-AF65-F5344CB8AC3E}">
        <p14:creationId xmlns:p14="http://schemas.microsoft.com/office/powerpoint/2010/main" xmlns="" val="748169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blue-world-map-1280x810.png"/>
          <p:cNvPicPr>
            <a:picLocks noChangeAspect="1"/>
          </p:cNvPicPr>
          <p:nvPr/>
        </p:nvPicPr>
        <p:blipFill rotWithShape="1">
          <a:blip r:embed="rId3">
            <a:alphaModFix amt="20000"/>
            <a:extLst>
              <a:ext uri="{28A0092B-C50C-407E-A947-70E740481C1C}">
                <a14:useLocalDpi xmlns:a14="http://schemas.microsoft.com/office/drawing/2010/main" xmlns="" val="0"/>
              </a:ext>
            </a:extLst>
          </a:blip>
          <a:srcRect t="1035" b="-1059"/>
          <a:stretch/>
        </p:blipFill>
        <p:spPr>
          <a:xfrm>
            <a:off x="258288" y="-49235"/>
            <a:ext cx="11933712" cy="7553617"/>
          </a:xfrm>
          <a:prstGeom prst="rect">
            <a:avLst/>
          </a:prstGeom>
        </p:spPr>
      </p:pic>
      <p:sp>
        <p:nvSpPr>
          <p:cNvPr id="9" name="Rectangle 8"/>
          <p:cNvSpPr/>
          <p:nvPr/>
        </p:nvSpPr>
        <p:spPr>
          <a:xfrm>
            <a:off x="793305" y="5928877"/>
            <a:ext cx="10539345" cy="738664"/>
          </a:xfrm>
          <a:prstGeom prst="rect">
            <a:avLst/>
          </a:prstGeom>
        </p:spPr>
        <p:txBody>
          <a:bodyPr wrap="square">
            <a:spAutoFit/>
          </a:bodyPr>
          <a:lstStyle/>
          <a:p>
            <a:pPr algn="ctr" defTabSz="685800">
              <a:buSzPct val="25000"/>
              <a:defRPr/>
            </a:pPr>
            <a:r>
              <a:rPr lang="fr-FR" sz="2100" b="1" dirty="0" smtClean="0">
                <a:solidFill>
                  <a:srgbClr val="F79646">
                    <a:lumMod val="75000"/>
                  </a:srgbClr>
                </a:solidFill>
                <a:latin typeface="Century Gothic"/>
                <a:cs typeface="Century Gothic"/>
              </a:rPr>
              <a:t>Coordination du processus de développement et de déploiement des MS</a:t>
            </a:r>
          </a:p>
          <a:p>
            <a:pPr algn="ctr" defTabSz="685800">
              <a:buSzPct val="25000"/>
              <a:defRPr/>
            </a:pPr>
            <a:r>
              <a:rPr lang="en-US" sz="2000" dirty="0" smtClean="0">
                <a:solidFill>
                  <a:srgbClr val="3874AB"/>
                </a:solidFill>
                <a:latin typeface="Century Gothic"/>
                <a:cs typeface="Century Gothic"/>
              </a:rPr>
              <a:t>2018 – 2020  et au </a:t>
            </a:r>
            <a:r>
              <a:rPr lang="fr-BE" sz="2000" dirty="0" smtClean="0">
                <a:solidFill>
                  <a:srgbClr val="3874AB"/>
                </a:solidFill>
                <a:latin typeface="Century Gothic"/>
                <a:cs typeface="Century Gothic"/>
              </a:rPr>
              <a:t>delà</a:t>
            </a:r>
            <a:r>
              <a:rPr lang="en-US" sz="2000" dirty="0" smtClean="0">
                <a:solidFill>
                  <a:srgbClr val="3874AB"/>
                </a:solidFill>
                <a:latin typeface="Century Gothic"/>
                <a:cs typeface="Century Gothic"/>
              </a:rPr>
              <a:t>.</a:t>
            </a:r>
            <a:endParaRPr lang="en-US" sz="2000" dirty="0">
              <a:solidFill>
                <a:srgbClr val="3874AB"/>
              </a:solidFill>
              <a:latin typeface="Century Gothic"/>
              <a:cs typeface="Century Gothic"/>
            </a:endParaRPr>
          </a:p>
        </p:txBody>
      </p:sp>
      <p:sp>
        <p:nvSpPr>
          <p:cNvPr id="11" name="Shape 181"/>
          <p:cNvSpPr txBox="1"/>
          <p:nvPr/>
        </p:nvSpPr>
        <p:spPr>
          <a:xfrm>
            <a:off x="556937" y="383029"/>
            <a:ext cx="10703730" cy="1293056"/>
          </a:xfrm>
          <a:prstGeom prst="rect">
            <a:avLst/>
          </a:prstGeom>
          <a:solidFill>
            <a:srgbClr val="76949F"/>
          </a:solidFill>
          <a:ln w="38100" cap="flat" cmpd="sng">
            <a:noFill/>
            <a:prstDash val="solid"/>
            <a:round/>
            <a:headEnd type="none" w="med" len="med"/>
            <a:tailEnd type="none" w="med" len="med"/>
          </a:ln>
        </p:spPr>
        <p:txBody>
          <a:bodyPr wrap="square" lIns="68569" tIns="34275" rIns="68569" bIns="34275" anchor="t" anchorCtr="0">
            <a:noAutofit/>
          </a:bodyPr>
          <a:lstStyle/>
          <a:p>
            <a:pPr algn="ctr" defTabSz="685800">
              <a:buClr>
                <a:srgbClr val="000000"/>
              </a:buClr>
              <a:buSzPct val="25000"/>
              <a:defRPr/>
            </a:pPr>
            <a:r>
              <a:rPr lang="fr-FR" sz="1600" b="1" kern="0" dirty="0" smtClean="0">
                <a:solidFill>
                  <a:srgbClr val="F79646">
                    <a:lumMod val="60000"/>
                    <a:lumOff val="40000"/>
                  </a:srgbClr>
                </a:solidFill>
                <a:latin typeface="Century Gothic"/>
                <a:ea typeface="Calibri"/>
                <a:cs typeface="Century Gothic"/>
                <a:sym typeface="Calibri"/>
              </a:rPr>
              <a:t>Equipe de travail de l'AoR sur les normes minimales en matière de GBV </a:t>
            </a:r>
          </a:p>
          <a:p>
            <a:pPr algn="ctr" defTabSz="685800">
              <a:buClr>
                <a:srgbClr val="000000"/>
              </a:buClr>
              <a:buSzPct val="25000"/>
              <a:defRPr/>
            </a:pPr>
            <a:r>
              <a:rPr lang="fr-FR" sz="1600" b="1" kern="0" dirty="0" smtClean="0">
                <a:solidFill>
                  <a:srgbClr val="F79646">
                    <a:lumMod val="60000"/>
                    <a:lumOff val="40000"/>
                  </a:srgbClr>
                </a:solidFill>
                <a:latin typeface="Century Gothic"/>
                <a:ea typeface="Calibri"/>
                <a:cs typeface="Century Gothic"/>
                <a:sym typeface="Calibri"/>
              </a:rPr>
              <a:t>Co-présidents : UNFPA, UNICEF, IRC. Membres IMC, OIM, HCR, </a:t>
            </a:r>
            <a:r>
              <a:rPr lang="fr-FR" sz="1600" b="1" kern="0" dirty="0" err="1" smtClean="0">
                <a:solidFill>
                  <a:srgbClr val="F79646">
                    <a:lumMod val="60000"/>
                    <a:lumOff val="40000"/>
                  </a:srgbClr>
                </a:solidFill>
                <a:latin typeface="Century Gothic"/>
                <a:ea typeface="Calibri"/>
                <a:cs typeface="Century Gothic"/>
                <a:sym typeface="Calibri"/>
              </a:rPr>
              <a:t>Troicaire</a:t>
            </a:r>
            <a:r>
              <a:rPr lang="fr-FR" sz="1600" b="1" kern="0" dirty="0" smtClean="0">
                <a:solidFill>
                  <a:srgbClr val="F79646">
                    <a:lumMod val="60000"/>
                    <a:lumOff val="40000"/>
                  </a:srgbClr>
                </a:solidFill>
                <a:latin typeface="Century Gothic"/>
                <a:ea typeface="Calibri"/>
                <a:cs typeface="Century Gothic"/>
                <a:sym typeface="Calibri"/>
              </a:rPr>
              <a:t>, Plan, </a:t>
            </a:r>
            <a:r>
              <a:rPr lang="fr-FR" sz="1600" b="1" kern="0" dirty="0" err="1" smtClean="0">
                <a:solidFill>
                  <a:srgbClr val="F79646">
                    <a:lumMod val="60000"/>
                    <a:lumOff val="40000"/>
                  </a:srgbClr>
                </a:solidFill>
                <a:latin typeface="Century Gothic"/>
                <a:ea typeface="Calibri"/>
                <a:cs typeface="Century Gothic"/>
                <a:sym typeface="Calibri"/>
              </a:rPr>
              <a:t>Raising</a:t>
            </a:r>
            <a:r>
              <a:rPr lang="fr-FR" sz="1600" b="1" kern="0" dirty="0" smtClean="0">
                <a:solidFill>
                  <a:srgbClr val="F79646">
                    <a:lumMod val="60000"/>
                    <a:lumOff val="40000"/>
                  </a:srgbClr>
                </a:solidFill>
                <a:latin typeface="Century Gothic"/>
                <a:ea typeface="Calibri"/>
                <a:cs typeface="Century Gothic"/>
                <a:sym typeface="Calibri"/>
              </a:rPr>
              <a:t> </a:t>
            </a:r>
            <a:r>
              <a:rPr lang="fr-FR" sz="1600" b="1" kern="0" dirty="0" err="1" smtClean="0">
                <a:solidFill>
                  <a:srgbClr val="F79646">
                    <a:lumMod val="60000"/>
                    <a:lumOff val="40000"/>
                  </a:srgbClr>
                </a:solidFill>
                <a:latin typeface="Century Gothic"/>
                <a:ea typeface="Calibri"/>
                <a:cs typeface="Century Gothic"/>
                <a:sym typeface="Calibri"/>
              </a:rPr>
              <a:t>Voices</a:t>
            </a:r>
            <a:r>
              <a:rPr lang="fr-FR" sz="1600" b="1" kern="0" dirty="0" smtClean="0">
                <a:solidFill>
                  <a:srgbClr val="F79646">
                    <a:lumMod val="60000"/>
                    <a:lumOff val="40000"/>
                  </a:srgbClr>
                </a:solidFill>
                <a:latin typeface="Century Gothic"/>
                <a:ea typeface="Calibri"/>
                <a:cs typeface="Century Gothic"/>
                <a:sym typeface="Calibri"/>
              </a:rPr>
              <a:t>, Mercy Corps, CARE, Groupe de référence sur les directives relatives à la VBG, OMS. </a:t>
            </a:r>
            <a:r>
              <a:rPr lang="fr-FR" sz="1400" kern="0" dirty="0" smtClean="0">
                <a:latin typeface="Century Gothic"/>
                <a:ea typeface="Calibri"/>
                <a:cs typeface="Century Gothic"/>
                <a:sym typeface="Calibri"/>
              </a:rPr>
              <a:t>L'équipe de travail a fourni des commentaires sur les projets de normes minimales en matière de VBG, a participé aux tests sur le terrain et continue à soutenir les activités de déploiement. </a:t>
            </a:r>
            <a:endParaRPr lang="en-US" sz="1400" kern="0" dirty="0">
              <a:latin typeface="Century Gothic"/>
              <a:ea typeface="Calibri"/>
              <a:cs typeface="Century Gothic"/>
              <a:sym typeface="Calibri"/>
            </a:endParaRPr>
          </a:p>
          <a:p>
            <a:pPr marL="192881" indent="-192881" defTabSz="685800">
              <a:spcBef>
                <a:spcPts val="1350"/>
              </a:spcBef>
              <a:buClr>
                <a:srgbClr val="244061"/>
              </a:buClr>
              <a:buSzPct val="100000"/>
              <a:buFont typeface="Noto Sans Symbols"/>
              <a:buChar char="▪"/>
              <a:defRPr/>
            </a:pPr>
            <a:endParaRPr lang="en-US" sz="1350" b="1" kern="0" dirty="0">
              <a:solidFill>
                <a:srgbClr val="244061"/>
              </a:solidFill>
              <a:latin typeface="Calibri"/>
              <a:ea typeface="Calibri"/>
              <a:cs typeface="Calibri"/>
              <a:sym typeface="Calibri"/>
            </a:endParaRPr>
          </a:p>
        </p:txBody>
      </p:sp>
      <p:cxnSp>
        <p:nvCxnSpPr>
          <p:cNvPr id="38" name="Straight Arrow Connector 37"/>
          <p:cNvCxnSpPr/>
          <p:nvPr/>
        </p:nvCxnSpPr>
        <p:spPr>
          <a:xfrm>
            <a:off x="571923" y="5837779"/>
            <a:ext cx="10760728" cy="9164"/>
          </a:xfrm>
          <a:prstGeom prst="straightConnector1">
            <a:avLst/>
          </a:prstGeom>
          <a:ln w="76200" cmpd="sng">
            <a:solidFill>
              <a:srgbClr val="3874AB"/>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4" name="Chevron 53"/>
          <p:cNvSpPr/>
          <p:nvPr/>
        </p:nvSpPr>
        <p:spPr>
          <a:xfrm>
            <a:off x="7207524" y="3962269"/>
            <a:ext cx="1997696" cy="1488453"/>
          </a:xfrm>
          <a:prstGeom prst="chevron">
            <a:avLst>
              <a:gd name="adj" fmla="val 0"/>
            </a:avLst>
          </a:prstGeom>
          <a:solidFill>
            <a:schemeClr val="accent1">
              <a:lumMod val="5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6" name="Chevron 55"/>
          <p:cNvSpPr/>
          <p:nvPr/>
        </p:nvSpPr>
        <p:spPr>
          <a:xfrm>
            <a:off x="574206" y="2227147"/>
            <a:ext cx="1975684" cy="1614444"/>
          </a:xfrm>
          <a:prstGeom prst="chevron">
            <a:avLst>
              <a:gd name="adj" fmla="val 0"/>
            </a:avLst>
          </a:prstGeom>
          <a:solidFill>
            <a:srgbClr val="DCE6F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0" name="Rectangle 39"/>
          <p:cNvSpPr/>
          <p:nvPr/>
        </p:nvSpPr>
        <p:spPr>
          <a:xfrm>
            <a:off x="577743" y="2064712"/>
            <a:ext cx="2005654" cy="1477328"/>
          </a:xfrm>
          <a:prstGeom prst="rect">
            <a:avLst/>
          </a:prstGeom>
        </p:spPr>
        <p:txBody>
          <a:bodyPr wrap="square">
            <a:spAutoFit/>
          </a:bodyPr>
          <a:lstStyle/>
          <a:p>
            <a:pPr algn="ctr" defTabSz="685800">
              <a:defRPr/>
            </a:pPr>
            <a:r>
              <a:rPr lang="en-US" sz="1500" dirty="0">
                <a:solidFill>
                  <a:srgbClr val="F79646">
                    <a:lumMod val="75000"/>
                  </a:srgbClr>
                </a:solidFill>
                <a:latin typeface="Century Gothic"/>
                <a:cs typeface="Century Gothic"/>
              </a:rPr>
              <a:t>1</a:t>
            </a:r>
          </a:p>
          <a:p>
            <a:pPr algn="ctr" defTabSz="685800">
              <a:defRPr/>
            </a:pPr>
            <a:r>
              <a:rPr lang="fr-FR" sz="1500" dirty="0" smtClean="0">
                <a:solidFill>
                  <a:srgbClr val="000000"/>
                </a:solidFill>
                <a:latin typeface="Century Gothic"/>
                <a:cs typeface="Century Gothic"/>
              </a:rPr>
              <a:t>Réunion globale (TT+) pour définir la portée et la structure  des MS</a:t>
            </a:r>
          </a:p>
          <a:p>
            <a:pPr algn="ctr" defTabSz="685800">
              <a:defRPr/>
            </a:pPr>
            <a:r>
              <a:rPr lang="fr-FR" sz="1500" dirty="0" smtClean="0">
                <a:solidFill>
                  <a:srgbClr val="000000"/>
                </a:solidFill>
                <a:latin typeface="Century Gothic"/>
                <a:cs typeface="Century Gothic"/>
              </a:rPr>
              <a:t> (juin 2018)</a:t>
            </a:r>
            <a:endParaRPr lang="en-US" sz="1500" dirty="0">
              <a:solidFill>
                <a:srgbClr val="000000"/>
              </a:solidFill>
              <a:latin typeface="Century Gothic"/>
              <a:cs typeface="Century Gothic"/>
            </a:endParaRPr>
          </a:p>
        </p:txBody>
      </p:sp>
      <p:sp>
        <p:nvSpPr>
          <p:cNvPr id="61" name="Rectangle 60"/>
          <p:cNvSpPr/>
          <p:nvPr/>
        </p:nvSpPr>
        <p:spPr>
          <a:xfrm>
            <a:off x="7191299" y="3829014"/>
            <a:ext cx="2165668" cy="1708160"/>
          </a:xfrm>
          <a:prstGeom prst="rect">
            <a:avLst/>
          </a:prstGeom>
        </p:spPr>
        <p:txBody>
          <a:bodyPr wrap="square">
            <a:spAutoFit/>
          </a:bodyPr>
          <a:lstStyle/>
          <a:p>
            <a:pPr algn="ctr" defTabSz="685800">
              <a:defRPr/>
            </a:pPr>
            <a:r>
              <a:rPr lang="en-US" sz="1500" dirty="0">
                <a:solidFill>
                  <a:srgbClr val="F79646">
                    <a:lumMod val="75000"/>
                  </a:srgbClr>
                </a:solidFill>
                <a:latin typeface="Century Gothic"/>
                <a:cs typeface="Century Gothic"/>
              </a:rPr>
              <a:t>8</a:t>
            </a:r>
            <a:endParaRPr lang="en-US" sz="1500" dirty="0">
              <a:solidFill>
                <a:srgbClr val="F79646">
                  <a:lumMod val="60000"/>
                  <a:lumOff val="40000"/>
                </a:srgbClr>
              </a:solidFill>
              <a:latin typeface="Century Gothic"/>
              <a:cs typeface="Century Gothic"/>
            </a:endParaRPr>
          </a:p>
          <a:p>
            <a:pPr algn="ctr" defTabSz="685800">
              <a:defRPr/>
            </a:pPr>
            <a:r>
              <a:rPr lang="fr-FR" sz="1500" dirty="0" smtClean="0">
                <a:solidFill>
                  <a:srgbClr val="F79646">
                    <a:lumMod val="60000"/>
                    <a:lumOff val="40000"/>
                  </a:srgbClr>
                </a:solidFill>
                <a:latin typeface="Century Gothic"/>
                <a:cs typeface="Century Gothic"/>
              </a:rPr>
              <a:t>Version finale, approbation, lancement,</a:t>
            </a:r>
          </a:p>
          <a:p>
            <a:pPr algn="ctr" defTabSz="685800">
              <a:defRPr/>
            </a:pPr>
            <a:r>
              <a:rPr lang="fr-FR" sz="1500" dirty="0" smtClean="0">
                <a:solidFill>
                  <a:srgbClr val="F79646">
                    <a:lumMod val="60000"/>
                    <a:lumOff val="40000"/>
                  </a:srgbClr>
                </a:solidFill>
                <a:latin typeface="Century Gothic"/>
                <a:cs typeface="Century Gothic"/>
              </a:rPr>
              <a:t>Planification du déploiement (juillet-novembre 2019)</a:t>
            </a:r>
            <a:endParaRPr lang="en-US" sz="1550" dirty="0">
              <a:solidFill>
                <a:srgbClr val="F79646">
                  <a:lumMod val="60000"/>
                  <a:lumOff val="40000"/>
                </a:srgbClr>
              </a:solidFill>
              <a:latin typeface="Century Gothic"/>
              <a:cs typeface="Century Gothic"/>
            </a:endParaRPr>
          </a:p>
        </p:txBody>
      </p:sp>
      <p:sp>
        <p:nvSpPr>
          <p:cNvPr id="23" name="Chevron 22"/>
          <p:cNvSpPr/>
          <p:nvPr/>
        </p:nvSpPr>
        <p:spPr>
          <a:xfrm>
            <a:off x="2773487" y="2145213"/>
            <a:ext cx="1975684" cy="1614444"/>
          </a:xfrm>
          <a:prstGeom prst="chevron">
            <a:avLst>
              <a:gd name="adj" fmla="val 0"/>
            </a:avLst>
          </a:prstGeom>
          <a:solidFill>
            <a:schemeClr val="accent1">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5" name="Chevron 24"/>
          <p:cNvSpPr/>
          <p:nvPr/>
        </p:nvSpPr>
        <p:spPr>
          <a:xfrm>
            <a:off x="571922" y="4073441"/>
            <a:ext cx="1975684" cy="1403858"/>
          </a:xfrm>
          <a:prstGeom prst="chevron">
            <a:avLst>
              <a:gd name="adj" fmla="val 0"/>
            </a:avLst>
          </a:prstGeom>
          <a:solidFill>
            <a:srgbClr val="DCE6F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Chevron 25"/>
          <p:cNvSpPr/>
          <p:nvPr/>
        </p:nvSpPr>
        <p:spPr>
          <a:xfrm>
            <a:off x="2773487" y="4073441"/>
            <a:ext cx="1975684" cy="1403858"/>
          </a:xfrm>
          <a:prstGeom prst="chevron">
            <a:avLst>
              <a:gd name="adj" fmla="val 0"/>
            </a:avLst>
          </a:prstGeom>
          <a:solidFill>
            <a:schemeClr val="accent1">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8" name="Rectangle 57"/>
          <p:cNvSpPr/>
          <p:nvPr/>
        </p:nvSpPr>
        <p:spPr>
          <a:xfrm>
            <a:off x="2711740" y="1984224"/>
            <a:ext cx="1975684" cy="1477328"/>
          </a:xfrm>
          <a:prstGeom prst="rect">
            <a:avLst/>
          </a:prstGeom>
        </p:spPr>
        <p:txBody>
          <a:bodyPr wrap="square">
            <a:spAutoFit/>
          </a:bodyPr>
          <a:lstStyle/>
          <a:p>
            <a:pPr algn="ctr" defTabSz="685800">
              <a:defRPr/>
            </a:pPr>
            <a:r>
              <a:rPr lang="en-US" sz="1500" dirty="0">
                <a:solidFill>
                  <a:srgbClr val="E46C0A"/>
                </a:solidFill>
                <a:latin typeface="Century Gothic"/>
                <a:cs typeface="Century Gothic"/>
              </a:rPr>
              <a:t>3</a:t>
            </a:r>
          </a:p>
          <a:p>
            <a:pPr algn="ctr" defTabSz="685800">
              <a:defRPr/>
            </a:pPr>
            <a:r>
              <a:rPr lang="fr-FR" sz="1500" dirty="0" smtClean="0">
                <a:solidFill>
                  <a:srgbClr val="000000"/>
                </a:solidFill>
                <a:latin typeface="Century Gothic"/>
                <a:cs typeface="Century Gothic"/>
              </a:rPr>
              <a:t>Première version. Révision du libellé et du champ d'application de la norme (août 2018)</a:t>
            </a:r>
            <a:endParaRPr lang="en-US" sz="1500" dirty="0">
              <a:solidFill>
                <a:srgbClr val="000000"/>
              </a:solidFill>
              <a:latin typeface="Century Gothic"/>
              <a:cs typeface="Century Gothic"/>
            </a:endParaRPr>
          </a:p>
        </p:txBody>
      </p:sp>
      <p:sp>
        <p:nvSpPr>
          <p:cNvPr id="59" name="Rectangle 58"/>
          <p:cNvSpPr/>
          <p:nvPr/>
        </p:nvSpPr>
        <p:spPr>
          <a:xfrm>
            <a:off x="2728534" y="3823523"/>
            <a:ext cx="1975684" cy="1938992"/>
          </a:xfrm>
          <a:prstGeom prst="rect">
            <a:avLst/>
          </a:prstGeom>
        </p:spPr>
        <p:txBody>
          <a:bodyPr wrap="square">
            <a:spAutoFit/>
          </a:bodyPr>
          <a:lstStyle/>
          <a:p>
            <a:pPr algn="ctr" defTabSz="685800">
              <a:defRPr/>
            </a:pPr>
            <a:r>
              <a:rPr lang="en-US" sz="1500" dirty="0">
                <a:solidFill>
                  <a:srgbClr val="E46C0A"/>
                </a:solidFill>
                <a:latin typeface="Century Gothic"/>
                <a:cs typeface="Century Gothic"/>
              </a:rPr>
              <a:t>4</a:t>
            </a:r>
          </a:p>
          <a:p>
            <a:pPr algn="ctr" defTabSz="685800">
              <a:defRPr/>
            </a:pPr>
            <a:r>
              <a:rPr lang="fr-FR" sz="1500" dirty="0" smtClean="0">
                <a:solidFill>
                  <a:srgbClr val="000000"/>
                </a:solidFill>
                <a:latin typeface="Century Gothic"/>
                <a:cs typeface="Century Gothic"/>
              </a:rPr>
              <a:t>Révision du projet complet par le TT et les experts. Développement du paquet de terrain (août-sept 2018) </a:t>
            </a:r>
            <a:endParaRPr lang="en-US" sz="1500" dirty="0">
              <a:solidFill>
                <a:srgbClr val="000000"/>
              </a:solidFill>
              <a:latin typeface="Century Gothic"/>
              <a:cs typeface="Century Gothic"/>
            </a:endParaRPr>
          </a:p>
        </p:txBody>
      </p:sp>
      <p:sp>
        <p:nvSpPr>
          <p:cNvPr id="34" name="Rectangle 33"/>
          <p:cNvSpPr/>
          <p:nvPr/>
        </p:nvSpPr>
        <p:spPr>
          <a:xfrm>
            <a:off x="5039441" y="3812972"/>
            <a:ext cx="1975684" cy="1938992"/>
          </a:xfrm>
          <a:prstGeom prst="rect">
            <a:avLst/>
          </a:prstGeom>
          <a:solidFill>
            <a:schemeClr val="accent2">
              <a:lumMod val="40000"/>
              <a:lumOff val="60000"/>
            </a:schemeClr>
          </a:solidFill>
        </p:spPr>
        <p:txBody>
          <a:bodyPr wrap="square">
            <a:spAutoFit/>
          </a:bodyPr>
          <a:lstStyle/>
          <a:p>
            <a:pPr algn="ctr" defTabSz="685800">
              <a:defRPr/>
            </a:pPr>
            <a:r>
              <a:rPr lang="en-US" sz="1500" dirty="0">
                <a:solidFill>
                  <a:srgbClr val="E46C0A"/>
                </a:solidFill>
                <a:latin typeface="Century Gothic"/>
                <a:cs typeface="Century Gothic"/>
              </a:rPr>
              <a:t>6</a:t>
            </a:r>
          </a:p>
          <a:p>
            <a:pPr algn="ctr" defTabSz="685800">
              <a:defRPr/>
            </a:pPr>
            <a:r>
              <a:rPr lang="fr-FR" sz="1500" dirty="0" smtClean="0">
                <a:solidFill>
                  <a:srgbClr val="000000"/>
                </a:solidFill>
                <a:latin typeface="Century Gothic"/>
                <a:cs typeface="Century Gothic"/>
              </a:rPr>
              <a:t>Nouveau </a:t>
            </a:r>
            <a:r>
              <a:rPr lang="fr-FR" sz="1500" dirty="0" err="1" smtClean="0">
                <a:solidFill>
                  <a:srgbClr val="000000"/>
                </a:solidFill>
                <a:latin typeface="Century Gothic"/>
                <a:cs typeface="Century Gothic"/>
              </a:rPr>
              <a:t>draft</a:t>
            </a:r>
            <a:r>
              <a:rPr lang="fr-FR" sz="1500" dirty="0" smtClean="0">
                <a:solidFill>
                  <a:srgbClr val="000000"/>
                </a:solidFill>
                <a:latin typeface="Century Gothic"/>
                <a:cs typeface="Century Gothic"/>
              </a:rPr>
              <a:t> (#3) basé sur les consultations examinées lors de la réunion de l'AoR.</a:t>
            </a:r>
          </a:p>
          <a:p>
            <a:pPr algn="ctr" defTabSz="685800">
              <a:defRPr/>
            </a:pPr>
            <a:r>
              <a:rPr lang="fr-FR" sz="1500" dirty="0" smtClean="0">
                <a:solidFill>
                  <a:srgbClr val="000000"/>
                </a:solidFill>
                <a:latin typeface="Century Gothic"/>
                <a:cs typeface="Century Gothic"/>
              </a:rPr>
              <a:t> réunion de l'AoR.</a:t>
            </a:r>
          </a:p>
          <a:p>
            <a:pPr algn="ctr" defTabSz="685800">
              <a:defRPr/>
            </a:pPr>
            <a:r>
              <a:rPr lang="fr-FR" sz="1500" dirty="0" smtClean="0">
                <a:solidFill>
                  <a:srgbClr val="000000"/>
                </a:solidFill>
                <a:latin typeface="Century Gothic"/>
                <a:cs typeface="Century Gothic"/>
              </a:rPr>
              <a:t>(avril 2019).</a:t>
            </a:r>
            <a:endParaRPr lang="en-US" sz="1500" dirty="0">
              <a:solidFill>
                <a:srgbClr val="000000"/>
              </a:solidFill>
              <a:latin typeface="Century Gothic"/>
              <a:cs typeface="Century Gothic"/>
            </a:endParaRPr>
          </a:p>
        </p:txBody>
      </p:sp>
      <p:sp>
        <p:nvSpPr>
          <p:cNvPr id="2" name="TextBox 1">
            <a:extLst>
              <a:ext uri="{FF2B5EF4-FFF2-40B4-BE49-F238E27FC236}">
                <a16:creationId xmlns="" xmlns:a16="http://schemas.microsoft.com/office/drawing/2014/main" id="{B8D18478-D979-475D-8B8A-96CD671F2293}"/>
              </a:ext>
            </a:extLst>
          </p:cNvPr>
          <p:cNvSpPr txBox="1"/>
          <p:nvPr/>
        </p:nvSpPr>
        <p:spPr>
          <a:xfrm>
            <a:off x="556938" y="3975278"/>
            <a:ext cx="1945715" cy="1246495"/>
          </a:xfrm>
          <a:prstGeom prst="rect">
            <a:avLst/>
          </a:prstGeom>
          <a:noFill/>
        </p:spPr>
        <p:txBody>
          <a:bodyPr wrap="square" rtlCol="0">
            <a:spAutoFit/>
          </a:bodyPr>
          <a:lstStyle/>
          <a:p>
            <a:pPr algn="ctr"/>
            <a:r>
              <a:rPr lang="en-US" sz="1500" dirty="0">
                <a:solidFill>
                  <a:srgbClr val="E47823"/>
                </a:solidFill>
                <a:latin typeface="Century Gothic" panose="020B0502020202020204" pitchFamily="34" charset="0"/>
              </a:rPr>
              <a:t>2</a:t>
            </a:r>
          </a:p>
          <a:p>
            <a:pPr algn="ctr"/>
            <a:r>
              <a:rPr lang="fr-FR" sz="1500" dirty="0" smtClean="0">
                <a:latin typeface="Century Gothic" panose="020B0502020202020204" pitchFamily="34" charset="0"/>
              </a:rPr>
              <a:t>Enquête (membres principaux de l'AoR, REGA etc.)</a:t>
            </a:r>
            <a:endParaRPr lang="en-US" sz="1500" dirty="0">
              <a:latin typeface="Century Gothic" panose="020B0502020202020204" pitchFamily="34" charset="0"/>
            </a:endParaRPr>
          </a:p>
        </p:txBody>
      </p:sp>
      <p:sp>
        <p:nvSpPr>
          <p:cNvPr id="28" name="Rectangle 27">
            <a:extLst>
              <a:ext uri="{FF2B5EF4-FFF2-40B4-BE49-F238E27FC236}">
                <a16:creationId xmlns="" xmlns:a16="http://schemas.microsoft.com/office/drawing/2014/main" id="{B95B2B41-7252-48C1-8DC0-F2DEA7D5F9F9}"/>
              </a:ext>
            </a:extLst>
          </p:cNvPr>
          <p:cNvSpPr/>
          <p:nvPr/>
        </p:nvSpPr>
        <p:spPr>
          <a:xfrm>
            <a:off x="5001752" y="2399611"/>
            <a:ext cx="1975684" cy="1246495"/>
          </a:xfrm>
          <a:prstGeom prst="rect">
            <a:avLst/>
          </a:prstGeom>
        </p:spPr>
        <p:txBody>
          <a:bodyPr wrap="square">
            <a:spAutoFit/>
          </a:bodyPr>
          <a:lstStyle/>
          <a:p>
            <a:pPr algn="ctr" defTabSz="685800">
              <a:defRPr/>
            </a:pPr>
            <a:r>
              <a:rPr lang="en-US" sz="1500" dirty="0">
                <a:solidFill>
                  <a:srgbClr val="E46C0A"/>
                </a:solidFill>
                <a:latin typeface="Century Gothic"/>
                <a:cs typeface="Century Gothic"/>
              </a:rPr>
              <a:t>3</a:t>
            </a:r>
          </a:p>
          <a:p>
            <a:pPr algn="ctr" defTabSz="685800">
              <a:defRPr/>
            </a:pPr>
            <a:r>
              <a:rPr lang="en-US" sz="1500" dirty="0">
                <a:solidFill>
                  <a:srgbClr val="000000"/>
                </a:solidFill>
                <a:latin typeface="Century Gothic"/>
                <a:cs typeface="Century Gothic"/>
              </a:rPr>
              <a:t>First draft. Review of </a:t>
            </a:r>
            <a:r>
              <a:rPr lang="en-US" sz="1500" dirty="0" smtClean="0">
                <a:solidFill>
                  <a:srgbClr val="000000"/>
                </a:solidFill>
                <a:latin typeface="Century Gothic"/>
                <a:cs typeface="Century Gothic"/>
              </a:rPr>
              <a:t>Standard wording/scope (Aug 2018)</a:t>
            </a:r>
            <a:endParaRPr lang="en-US" sz="1500" dirty="0">
              <a:solidFill>
                <a:srgbClr val="000000"/>
              </a:solidFill>
              <a:latin typeface="Century Gothic"/>
              <a:cs typeface="Century Gothic"/>
            </a:endParaRPr>
          </a:p>
        </p:txBody>
      </p:sp>
      <p:sp>
        <p:nvSpPr>
          <p:cNvPr id="29" name="Chevron 22">
            <a:extLst>
              <a:ext uri="{FF2B5EF4-FFF2-40B4-BE49-F238E27FC236}">
                <a16:creationId xmlns="" xmlns:a16="http://schemas.microsoft.com/office/drawing/2014/main" id="{1CDD539D-7D21-4904-8A33-D7B1E9C119A9}"/>
              </a:ext>
            </a:extLst>
          </p:cNvPr>
          <p:cNvSpPr/>
          <p:nvPr/>
        </p:nvSpPr>
        <p:spPr>
          <a:xfrm>
            <a:off x="4975052" y="1961974"/>
            <a:ext cx="1975684" cy="1554085"/>
          </a:xfrm>
          <a:prstGeom prst="chevron">
            <a:avLst>
              <a:gd name="adj" fmla="val 0"/>
            </a:avLst>
          </a:prstGeom>
          <a:solidFill>
            <a:schemeClr val="accent1">
              <a:lumMod val="40000"/>
              <a:lumOff val="6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pPr algn="ctr" defTabSz="685800">
              <a:defRPr/>
            </a:pPr>
            <a:r>
              <a:rPr lang="en-US" sz="1500" dirty="0">
                <a:solidFill>
                  <a:schemeClr val="accent6">
                    <a:lumMod val="75000"/>
                  </a:schemeClr>
                </a:solidFill>
                <a:latin typeface="Century Gothic"/>
                <a:cs typeface="Century Gothic"/>
              </a:rPr>
              <a:t>5</a:t>
            </a:r>
          </a:p>
          <a:p>
            <a:pPr algn="ctr" defTabSz="685800">
              <a:defRPr/>
            </a:pPr>
            <a:r>
              <a:rPr lang="fr-FR" sz="1500" dirty="0" smtClean="0">
                <a:solidFill>
                  <a:srgbClr val="000000"/>
                </a:solidFill>
                <a:latin typeface="Century Gothic"/>
                <a:cs typeface="Century Gothic"/>
              </a:rPr>
              <a:t>14 consultations par pays + partage avec d'autres experts</a:t>
            </a:r>
          </a:p>
          <a:p>
            <a:pPr algn="ctr" defTabSz="685800">
              <a:defRPr/>
            </a:pPr>
            <a:r>
              <a:rPr lang="fr-FR" sz="1500" dirty="0" smtClean="0">
                <a:solidFill>
                  <a:srgbClr val="000000"/>
                </a:solidFill>
                <a:latin typeface="Century Gothic"/>
                <a:cs typeface="Century Gothic"/>
              </a:rPr>
              <a:t>(</a:t>
            </a:r>
            <a:r>
              <a:rPr lang="fr-FR" sz="1500" dirty="0" err="1" smtClean="0">
                <a:solidFill>
                  <a:srgbClr val="000000"/>
                </a:solidFill>
                <a:latin typeface="Century Gothic"/>
                <a:cs typeface="Century Gothic"/>
              </a:rPr>
              <a:t>Oct</a:t>
            </a:r>
            <a:r>
              <a:rPr lang="fr-FR" sz="1500" dirty="0" smtClean="0">
                <a:solidFill>
                  <a:srgbClr val="000000"/>
                </a:solidFill>
                <a:latin typeface="Century Gothic"/>
                <a:cs typeface="Century Gothic"/>
              </a:rPr>
              <a:t>-Jan 2018)</a:t>
            </a:r>
            <a:endParaRPr lang="en-US" dirty="0"/>
          </a:p>
        </p:txBody>
      </p:sp>
      <p:sp>
        <p:nvSpPr>
          <p:cNvPr id="31" name="Rectangle 30">
            <a:extLst>
              <a:ext uri="{FF2B5EF4-FFF2-40B4-BE49-F238E27FC236}">
                <a16:creationId xmlns="" xmlns:a16="http://schemas.microsoft.com/office/drawing/2014/main" id="{A457A8C4-89B7-4F7E-9F25-F3A59603BD74}"/>
              </a:ext>
            </a:extLst>
          </p:cNvPr>
          <p:cNvSpPr/>
          <p:nvPr/>
        </p:nvSpPr>
        <p:spPr>
          <a:xfrm>
            <a:off x="7167526" y="1895660"/>
            <a:ext cx="1975684" cy="1708160"/>
          </a:xfrm>
          <a:prstGeom prst="rect">
            <a:avLst/>
          </a:prstGeom>
          <a:solidFill>
            <a:schemeClr val="accent2">
              <a:lumMod val="40000"/>
              <a:lumOff val="60000"/>
            </a:schemeClr>
          </a:solidFill>
        </p:spPr>
        <p:txBody>
          <a:bodyPr wrap="square">
            <a:spAutoFit/>
          </a:bodyPr>
          <a:lstStyle/>
          <a:p>
            <a:pPr algn="ctr" defTabSz="685800">
              <a:defRPr/>
            </a:pPr>
            <a:r>
              <a:rPr lang="en-US" sz="1500" dirty="0">
                <a:solidFill>
                  <a:srgbClr val="000000"/>
                </a:solidFill>
                <a:latin typeface="Century Gothic"/>
                <a:cs typeface="Century Gothic"/>
              </a:rPr>
              <a:t> </a:t>
            </a:r>
            <a:r>
              <a:rPr lang="en-US" sz="1500" dirty="0">
                <a:solidFill>
                  <a:srgbClr val="E46C0A"/>
                </a:solidFill>
                <a:latin typeface="Century Gothic"/>
                <a:cs typeface="Century Gothic"/>
              </a:rPr>
              <a:t>7</a:t>
            </a:r>
          </a:p>
          <a:p>
            <a:pPr algn="ctr" defTabSz="685800">
              <a:defRPr/>
            </a:pPr>
            <a:r>
              <a:rPr lang="fr-FR" sz="1500" dirty="0" smtClean="0">
                <a:solidFill>
                  <a:srgbClr val="000000"/>
                </a:solidFill>
                <a:latin typeface="Century Gothic"/>
                <a:cs typeface="Century Gothic"/>
              </a:rPr>
              <a:t>Ligne rouge, édition, conception (version 4)</a:t>
            </a:r>
          </a:p>
          <a:p>
            <a:pPr algn="ctr" defTabSz="685800">
              <a:defRPr/>
            </a:pPr>
            <a:r>
              <a:rPr lang="fr-FR" sz="1500" dirty="0" smtClean="0">
                <a:solidFill>
                  <a:srgbClr val="000000"/>
                </a:solidFill>
                <a:latin typeface="Century Gothic"/>
                <a:cs typeface="Century Gothic"/>
              </a:rPr>
              <a:t>(juin-août 2019)</a:t>
            </a:r>
            <a:endParaRPr lang="en-US" sz="1600" dirty="0">
              <a:solidFill>
                <a:srgbClr val="000000"/>
              </a:solidFill>
              <a:latin typeface="Century Gothic"/>
              <a:cs typeface="Century Gothic"/>
            </a:endParaRPr>
          </a:p>
          <a:p>
            <a:pPr algn="ctr" defTabSz="685800">
              <a:defRPr/>
            </a:pPr>
            <a:endParaRPr lang="en-US" sz="1500" dirty="0">
              <a:solidFill>
                <a:srgbClr val="000000"/>
              </a:solidFill>
              <a:latin typeface="Century Gothic"/>
              <a:cs typeface="Century Gothic"/>
            </a:endParaRPr>
          </a:p>
        </p:txBody>
      </p:sp>
      <p:grpSp>
        <p:nvGrpSpPr>
          <p:cNvPr id="3" name="Group 2"/>
          <p:cNvGrpSpPr/>
          <p:nvPr/>
        </p:nvGrpSpPr>
        <p:grpSpPr>
          <a:xfrm>
            <a:off x="9295220" y="1926540"/>
            <a:ext cx="2037431" cy="1647882"/>
            <a:chOff x="9618016" y="2160686"/>
            <a:chExt cx="2037431" cy="1647882"/>
          </a:xfrm>
        </p:grpSpPr>
        <p:sp>
          <p:nvSpPr>
            <p:cNvPr id="24" name="Chevron 23"/>
            <p:cNvSpPr/>
            <p:nvPr/>
          </p:nvSpPr>
          <p:spPr>
            <a:xfrm>
              <a:off x="9679763" y="2194124"/>
              <a:ext cx="1975684" cy="1614444"/>
            </a:xfrm>
            <a:prstGeom prst="chevron">
              <a:avLst>
                <a:gd name="adj" fmla="val 0"/>
              </a:avLst>
            </a:prstGeom>
            <a:solidFill>
              <a:srgbClr val="DCE6F2"/>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0" name="Rectangle 19"/>
            <p:cNvSpPr/>
            <p:nvPr/>
          </p:nvSpPr>
          <p:spPr>
            <a:xfrm>
              <a:off x="9618016" y="2160686"/>
              <a:ext cx="1997385" cy="1477328"/>
            </a:xfrm>
            <a:prstGeom prst="rect">
              <a:avLst/>
            </a:prstGeom>
          </p:spPr>
          <p:txBody>
            <a:bodyPr wrap="square">
              <a:spAutoFit/>
            </a:bodyPr>
            <a:lstStyle/>
            <a:p>
              <a:pPr algn="ctr" defTabSz="685800">
                <a:defRPr/>
              </a:pPr>
              <a:r>
                <a:rPr lang="en-US" sz="1500" dirty="0">
                  <a:solidFill>
                    <a:srgbClr val="F79646">
                      <a:lumMod val="75000"/>
                    </a:srgbClr>
                  </a:solidFill>
                  <a:latin typeface="Century Gothic"/>
                  <a:cs typeface="Century Gothic"/>
                </a:rPr>
                <a:t>9</a:t>
              </a:r>
            </a:p>
            <a:p>
              <a:pPr algn="ctr" defTabSz="685800">
                <a:defRPr/>
              </a:pPr>
              <a:r>
                <a:rPr lang="fr-FR" sz="1500" dirty="0" smtClean="0">
                  <a:solidFill>
                    <a:srgbClr val="000000"/>
                  </a:solidFill>
                  <a:latin typeface="Century Gothic"/>
                  <a:cs typeface="Century Gothic"/>
                </a:rPr>
                <a:t>Traduction terminée pour le MS GBV en français et en espagnol et </a:t>
              </a:r>
              <a:r>
                <a:rPr lang="fr-FR" sz="1500" dirty="0" err="1" smtClean="0">
                  <a:solidFill>
                    <a:srgbClr val="000000"/>
                  </a:solidFill>
                  <a:latin typeface="Century Gothic"/>
                  <a:cs typeface="Century Gothic"/>
                </a:rPr>
                <a:t>Arab</a:t>
              </a:r>
              <a:endParaRPr lang="en-US" sz="1500" dirty="0">
                <a:solidFill>
                  <a:srgbClr val="000000"/>
                </a:solidFill>
                <a:latin typeface="Century Gothic"/>
                <a:cs typeface="Century Gothic"/>
              </a:endParaRPr>
            </a:p>
          </p:txBody>
        </p:sp>
      </p:grpSp>
    </p:spTree>
    <p:extLst>
      <p:ext uri="{BB962C8B-B14F-4D97-AF65-F5344CB8AC3E}">
        <p14:creationId xmlns:p14="http://schemas.microsoft.com/office/powerpoint/2010/main" xmlns="" val="3397791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7840" y="3267456"/>
            <a:ext cx="2801165" cy="2974849"/>
          </a:xfrm>
        </p:spPr>
        <p:txBody>
          <a:bodyPr>
            <a:normAutofit/>
          </a:bodyPr>
          <a:lstStyle/>
          <a:p>
            <a:r>
              <a:rPr lang="fr-FR" sz="2200" dirty="0" smtClean="0">
                <a:latin typeface="Calibri" panose="020F0502020204030204" pitchFamily="34" charset="0"/>
                <a:cs typeface="Calibri" panose="020F0502020204030204" pitchFamily="34" charset="0"/>
              </a:rPr>
              <a:t>Pour la coordination</a:t>
            </a:r>
          </a:p>
          <a:p>
            <a:r>
              <a:rPr lang="fr-FR" sz="2200" dirty="0" smtClean="0">
                <a:latin typeface="Calibri" panose="020F0502020204030204" pitchFamily="34" charset="0"/>
                <a:cs typeface="Calibri" panose="020F0502020204030204" pitchFamily="34" charset="0"/>
              </a:rPr>
              <a:t>Conçu principalement pour les coordinateurs de la GBV</a:t>
            </a:r>
            <a:endParaRPr lang="fr-FR" sz="2200" dirty="0">
              <a:latin typeface="Calibri" panose="020F0502020204030204" pitchFamily="34" charset="0"/>
              <a:cs typeface="Calibri" panose="020F0502020204030204" pitchFamily="34" charset="0"/>
            </a:endParaRPr>
          </a:p>
        </p:txBody>
      </p:sp>
      <p:sp>
        <p:nvSpPr>
          <p:cNvPr id="20" name="Content Placeholder 2">
            <a:extLst>
              <a:ext uri="{FF2B5EF4-FFF2-40B4-BE49-F238E27FC236}">
                <a16:creationId xmlns="" xmlns:a16="http://schemas.microsoft.com/office/drawing/2014/main" id="{BE3D716A-837D-465D-BE3D-B55F6492F394}"/>
              </a:ext>
            </a:extLst>
          </p:cNvPr>
          <p:cNvSpPr txBox="1">
            <a:spLocks/>
          </p:cNvSpPr>
          <p:nvPr/>
        </p:nvSpPr>
        <p:spPr>
          <a:xfrm>
            <a:off x="7370172" y="3050695"/>
            <a:ext cx="3145429" cy="4029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gn="just">
              <a:buFont typeface="+mj-lt"/>
              <a:buAutoNum type="arabicParenR"/>
            </a:pPr>
            <a:endParaRPr lang="en-US" sz="1400" dirty="0">
              <a:solidFill>
                <a:schemeClr val="bg1">
                  <a:lumMod val="65000"/>
                </a:schemeClr>
              </a:solidFill>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 xmlns:a16="http://schemas.microsoft.com/office/drawing/2014/main" id="{E306A73C-4648-4153-9EA6-EA83B9176BBA}"/>
              </a:ext>
            </a:extLst>
          </p:cNvPr>
          <p:cNvSpPr txBox="1">
            <a:spLocks/>
          </p:cNvSpPr>
          <p:nvPr/>
        </p:nvSpPr>
        <p:spPr>
          <a:xfrm>
            <a:off x="7556089" y="3203094"/>
            <a:ext cx="2799296" cy="303921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sz="2000" dirty="0" smtClean="0">
                <a:latin typeface="Calibri" panose="020F0502020204030204" pitchFamily="34" charset="0"/>
                <a:cs typeface="Calibri" panose="020F0502020204030204" pitchFamily="34" charset="0"/>
              </a:rPr>
              <a:t>Intégration / atténuation des risques de VBG</a:t>
            </a:r>
          </a:p>
          <a:p>
            <a:r>
              <a:rPr lang="fr-FR" sz="2000" dirty="0" smtClean="0">
                <a:latin typeface="Calibri" panose="020F0502020204030204" pitchFamily="34" charset="0"/>
                <a:cs typeface="Calibri" panose="020F0502020204030204" pitchFamily="34" charset="0"/>
              </a:rPr>
              <a:t>Pour tous les acteurs humanitaires pour intégrer la prévention et l'atténuation des risques de VBG dans les interventions sectorielles. </a:t>
            </a:r>
            <a:endParaRPr lang="en-US" sz="18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2316336" y="446759"/>
            <a:ext cx="1828944" cy="2593037"/>
          </a:xfrm>
          <a:prstGeom prst="rect">
            <a:avLst/>
          </a:prstGeom>
        </p:spPr>
      </p:pic>
      <p:pic>
        <p:nvPicPr>
          <p:cNvPr id="18" name="Picture 17"/>
          <p:cNvPicPr>
            <a:picLocks noChangeAspect="1"/>
          </p:cNvPicPr>
          <p:nvPr/>
        </p:nvPicPr>
        <p:blipFill>
          <a:blip r:embed="rId4"/>
          <a:stretch>
            <a:fillRect/>
          </a:stretch>
        </p:blipFill>
        <p:spPr>
          <a:xfrm>
            <a:off x="8011714" y="446758"/>
            <a:ext cx="1862343" cy="2413075"/>
          </a:xfrm>
          <a:prstGeom prst="rect">
            <a:avLst/>
          </a:prstGeom>
        </p:spPr>
      </p:pic>
      <p:pic>
        <p:nvPicPr>
          <p:cNvPr id="28" name="Picture 27"/>
          <p:cNvPicPr>
            <a:picLocks noChangeAspect="1"/>
          </p:cNvPicPr>
          <p:nvPr/>
        </p:nvPicPr>
        <p:blipFill>
          <a:blip r:embed="rId5"/>
          <a:stretch>
            <a:fillRect/>
          </a:stretch>
        </p:blipFill>
        <p:spPr>
          <a:xfrm>
            <a:off x="4784701" y="377230"/>
            <a:ext cx="2170754" cy="2482602"/>
          </a:xfrm>
          <a:prstGeom prst="rect">
            <a:avLst/>
          </a:prstGeom>
        </p:spPr>
      </p:pic>
      <p:sp>
        <p:nvSpPr>
          <p:cNvPr id="30" name="Content Placeholder 2"/>
          <p:cNvSpPr txBox="1">
            <a:spLocks/>
          </p:cNvSpPr>
          <p:nvPr/>
        </p:nvSpPr>
        <p:spPr>
          <a:xfrm>
            <a:off x="4569005" y="3267456"/>
            <a:ext cx="2801166" cy="2974849"/>
          </a:xfrm>
          <a:prstGeom prst="rect">
            <a:avLst/>
          </a:prstGeom>
          <a:noFill/>
          <a:ln>
            <a:noFill/>
          </a:ln>
        </p:spPr>
        <p:txBody>
          <a:bodyPr wrap="square" lIns="91425" tIns="91425" rIns="91425" bIns="91425" anchor="t" anchorCtr="0">
            <a:normAutofit lnSpcReduction="10000"/>
          </a:bodyPr>
          <a:lstStyle>
            <a:defPPr marR="0" lvl="0" algn="l" rtl="0">
              <a:lnSpc>
                <a:spcPct val="100000"/>
              </a:lnSpc>
              <a:spcBef>
                <a:spcPts val="0"/>
              </a:spcBef>
              <a:spcAft>
                <a:spcPts val="0"/>
              </a:spcAft>
            </a:defPPr>
            <a:lvl1pPr marL="182880" marR="0" lvl="0" indent="-53339" algn="l" rtl="0">
              <a:lnSpc>
                <a:spcPct val="100000"/>
              </a:lnSpc>
              <a:spcBef>
                <a:spcPts val="480"/>
              </a:spcBef>
              <a:spcAft>
                <a:spcPts val="0"/>
              </a:spcAft>
              <a:buClr>
                <a:schemeClr val="accent1"/>
              </a:buClr>
              <a:buSzPct val="85000"/>
              <a:buFont typeface="Arial"/>
              <a:buChar char="•"/>
              <a:defRPr sz="2400" b="0" i="0" u="none" strike="noStrike" cap="none">
                <a:solidFill>
                  <a:schemeClr val="dk1"/>
                </a:solidFill>
                <a:latin typeface="Calibri"/>
                <a:ea typeface="Calibri"/>
                <a:cs typeface="Calibri"/>
                <a:sym typeface="Calibri"/>
              </a:defRPr>
            </a:lvl1pPr>
            <a:lvl2pPr marL="457200" marR="0" lvl="1" indent="-82550" algn="l" rtl="0">
              <a:lnSpc>
                <a:spcPct val="100000"/>
              </a:lnSpc>
              <a:spcBef>
                <a:spcPts val="400"/>
              </a:spcBef>
              <a:spcAft>
                <a:spcPts val="0"/>
              </a:spcAft>
              <a:buClr>
                <a:schemeClr val="accent1"/>
              </a:buClr>
              <a:buSzPct val="85000"/>
              <a:buFont typeface="Arial"/>
              <a:buChar char="•"/>
              <a:defRPr sz="2000" b="0" i="0" u="none" strike="noStrike" cap="none">
                <a:solidFill>
                  <a:schemeClr val="dk1"/>
                </a:solidFill>
                <a:latin typeface="Calibri"/>
                <a:ea typeface="Calibri"/>
                <a:cs typeface="Calibri"/>
                <a:sym typeface="Calibri"/>
              </a:defRPr>
            </a:lvl2pPr>
            <a:lvl3pPr marL="731520" marR="0" lvl="2" indent="-82550" algn="l" rtl="0">
              <a:lnSpc>
                <a:spcPct val="100000"/>
              </a:lnSpc>
              <a:spcBef>
                <a:spcPts val="360"/>
              </a:spcBef>
              <a:spcAft>
                <a:spcPts val="0"/>
              </a:spcAft>
              <a:buClr>
                <a:schemeClr val="accent1"/>
              </a:buClr>
              <a:buSzPct val="90000"/>
              <a:buFont typeface="Arial"/>
              <a:buChar char="•"/>
              <a:defRPr sz="1800" b="0" i="0" u="none" strike="noStrike" cap="none">
                <a:solidFill>
                  <a:schemeClr val="dk1"/>
                </a:solidFill>
                <a:latin typeface="Calibri"/>
                <a:ea typeface="Calibri"/>
                <a:cs typeface="Calibri"/>
                <a:sym typeface="Calibri"/>
              </a:defRPr>
            </a:lvl3pPr>
            <a:lvl4pPr marL="1005839" marR="0" lvl="3" indent="-91439" algn="l" rtl="0">
              <a:lnSpc>
                <a:spcPct val="100000"/>
              </a:lnSpc>
              <a:spcBef>
                <a:spcPts val="320"/>
              </a:spcBef>
              <a:spcAft>
                <a:spcPts val="0"/>
              </a:spcAft>
              <a:buClr>
                <a:schemeClr val="accent1"/>
              </a:buClr>
              <a:buSzPct val="100000"/>
              <a:buFont typeface="Arial"/>
              <a:buChar char="•"/>
              <a:defRPr sz="1600" b="0" i="0" u="none" strike="noStrike" cap="none">
                <a:solidFill>
                  <a:schemeClr val="dk1"/>
                </a:solidFill>
                <a:latin typeface="Calibri"/>
                <a:ea typeface="Calibri"/>
                <a:cs typeface="Calibri"/>
                <a:sym typeface="Calibri"/>
              </a:defRPr>
            </a:lvl4pPr>
            <a:lvl5pPr marL="1188720" marR="0" lvl="4" indent="-58419" algn="l" rtl="0">
              <a:lnSpc>
                <a:spcPct val="100000"/>
              </a:lnSpc>
              <a:spcBef>
                <a:spcPts val="280"/>
              </a:spcBef>
              <a:spcAft>
                <a:spcPts val="0"/>
              </a:spcAft>
              <a:buClr>
                <a:schemeClr val="accent1"/>
              </a:buClr>
              <a:buSzPct val="100000"/>
              <a:buFont typeface="Arial"/>
              <a:buChar char="•"/>
              <a:defRPr sz="1400" b="0" i="0" u="none" strike="noStrike" cap="none">
                <a:solidFill>
                  <a:schemeClr val="dk1"/>
                </a:solidFill>
                <a:latin typeface="Calibri"/>
                <a:ea typeface="Calibri"/>
                <a:cs typeface="Calibri"/>
                <a:sym typeface="Calibri"/>
              </a:defRPr>
            </a:lvl5pPr>
            <a:lvl6pPr marL="1371600" marR="0" lvl="5" indent="-10795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libri"/>
                <a:ea typeface="Calibri"/>
                <a:cs typeface="Calibri"/>
                <a:sym typeface="Calibri"/>
              </a:defRPr>
            </a:lvl6pPr>
            <a:lvl7pPr marL="1554480" marR="0" lvl="6" indent="-10033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libri"/>
                <a:ea typeface="Calibri"/>
                <a:cs typeface="Calibri"/>
                <a:sym typeface="Calibri"/>
              </a:defRPr>
            </a:lvl7pPr>
            <a:lvl8pPr marL="1737360" marR="0" lvl="7" indent="-105410"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libri"/>
                <a:ea typeface="Calibri"/>
                <a:cs typeface="Calibri"/>
                <a:sym typeface="Calibri"/>
              </a:defRPr>
            </a:lvl8pPr>
            <a:lvl9pPr marL="1920240" marR="0" lvl="8" indent="-110489" algn="l" rtl="0">
              <a:lnSpc>
                <a:spcPct val="100000"/>
              </a:lnSpc>
              <a:spcBef>
                <a:spcPts val="260"/>
              </a:spcBef>
              <a:spcAft>
                <a:spcPts val="0"/>
              </a:spcAft>
              <a:buClr>
                <a:schemeClr val="accent1"/>
              </a:buClr>
              <a:buSzPct val="100000"/>
              <a:buFont typeface="Arial"/>
              <a:buChar char="•"/>
              <a:defRPr sz="1300" b="0" i="0" u="none" strike="noStrike" cap="none">
                <a:solidFill>
                  <a:schemeClr val="dk1"/>
                </a:solidFill>
                <a:latin typeface="Calibri"/>
                <a:ea typeface="Calibri"/>
                <a:cs typeface="Calibri"/>
                <a:sym typeface="Calibri"/>
              </a:defRPr>
            </a:lvl9pPr>
          </a:lstStyle>
          <a:p>
            <a:r>
              <a:rPr lang="fr-FR" dirty="0" smtClean="0">
                <a:solidFill>
                  <a:srgbClr val="FF0000"/>
                </a:solidFill>
                <a:latin typeface="Calibri" panose="020F0502020204030204" pitchFamily="34" charset="0"/>
                <a:cs typeface="Calibri" panose="020F0502020204030204" pitchFamily="34" charset="0"/>
              </a:rPr>
              <a:t>Pour les programmes de prévention et de réponse à la VBG </a:t>
            </a:r>
          </a:p>
          <a:p>
            <a:r>
              <a:rPr lang="fr-FR" dirty="0" smtClean="0">
                <a:solidFill>
                  <a:schemeClr val="tx1"/>
                </a:solidFill>
                <a:latin typeface="Calibri" panose="020F0502020204030204" pitchFamily="34" charset="0"/>
                <a:cs typeface="Calibri" panose="020F0502020204030204" pitchFamily="34" charset="0"/>
              </a:rPr>
              <a:t>Pour les acteurs et partenaires spécialisés dans la GBV</a:t>
            </a:r>
            <a:endParaRPr lang="en-US" sz="1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138619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xEl>
                                              <p:pRg st="0" end="0"/>
                                            </p:txEl>
                                          </p:spTgt>
                                        </p:tgtEl>
                                        <p:attrNameLst>
                                          <p:attrName>style.visibility</p:attrName>
                                        </p:attrNameLst>
                                      </p:cBhvr>
                                      <p:to>
                                        <p:strVal val="visible"/>
                                      </p:to>
                                    </p:set>
                                    <p:animEffect transition="in" filter="fade">
                                      <p:cBhvr>
                                        <p:cTn id="21" dur="1000"/>
                                        <p:tgtEl>
                                          <p:spTgt spid="27">
                                            <p:txEl>
                                              <p:pRg st="0" end="0"/>
                                            </p:txEl>
                                          </p:spTgt>
                                        </p:tgtEl>
                                      </p:cBhvr>
                                    </p:animEffect>
                                    <p:anim calcmode="lin" valueType="num">
                                      <p:cBhvr>
                                        <p:cTn id="22"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7">
                                            <p:txEl>
                                              <p:pRg st="1" end="1"/>
                                            </p:txEl>
                                          </p:spTgt>
                                        </p:tgtEl>
                                        <p:attrNameLst>
                                          <p:attrName>style.visibility</p:attrName>
                                        </p:attrNameLst>
                                      </p:cBhvr>
                                      <p:to>
                                        <p:strVal val="visible"/>
                                      </p:to>
                                    </p:set>
                                    <p:animEffect transition="in" filter="fade">
                                      <p:cBhvr>
                                        <p:cTn id="28" dur="1000"/>
                                        <p:tgtEl>
                                          <p:spTgt spid="27">
                                            <p:txEl>
                                              <p:pRg st="1" end="1"/>
                                            </p:txEl>
                                          </p:spTgt>
                                        </p:tgtEl>
                                      </p:cBhvr>
                                    </p:animEffect>
                                    <p:anim calcmode="lin" valueType="num">
                                      <p:cBhvr>
                                        <p:cTn id="29"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nodePh="1">
                                  <p:stCondLst>
                                    <p:cond delay="0"/>
                                  </p:stCondLst>
                                  <p:endCondLst>
                                    <p:cond evt="begin" delay="0">
                                      <p:tn val="33"/>
                                    </p:cond>
                                  </p:end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fade">
                                      <p:cBhvr>
                                        <p:cTn id="35" dur="1000"/>
                                        <p:tgtEl>
                                          <p:spTgt spid="20">
                                            <p:txEl>
                                              <p:pRg st="0" end="0"/>
                                            </p:txEl>
                                          </p:spTgt>
                                        </p:tgtEl>
                                      </p:cBhvr>
                                    </p:animEffect>
                                    <p:anim calcmode="lin" valueType="num">
                                      <p:cBhvr>
                                        <p:cTn id="36"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fade">
                                      <p:cBhvr>
                                        <p:cTn id="42" dur="1000"/>
                                        <p:tgtEl>
                                          <p:spTgt spid="30">
                                            <p:txEl>
                                              <p:pRg st="0" end="0"/>
                                            </p:txEl>
                                          </p:spTgt>
                                        </p:tgtEl>
                                      </p:cBhvr>
                                    </p:animEffect>
                                    <p:anim calcmode="lin" valueType="num">
                                      <p:cBhvr>
                                        <p:cTn id="43"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0">
                                            <p:txEl>
                                              <p:pRg st="1" end="1"/>
                                            </p:txEl>
                                          </p:spTgt>
                                        </p:tgtEl>
                                        <p:attrNameLst>
                                          <p:attrName>style.visibility</p:attrName>
                                        </p:attrNameLst>
                                      </p:cBhvr>
                                      <p:to>
                                        <p:strVal val="visible"/>
                                      </p:to>
                                    </p:set>
                                    <p:animEffect transition="in" filter="fade">
                                      <p:cBhvr>
                                        <p:cTn id="49" dur="1000"/>
                                        <p:tgtEl>
                                          <p:spTgt spid="30">
                                            <p:txEl>
                                              <p:pRg st="1" end="1"/>
                                            </p:txEl>
                                          </p:spTgt>
                                        </p:tgtEl>
                                      </p:cBhvr>
                                    </p:animEffect>
                                    <p:anim calcmode="lin" valueType="num">
                                      <p:cBhvr>
                                        <p:cTn id="50" dur="10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3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build="p"/>
      <p:bldP spid="27" grpId="0" build="p"/>
      <p:bldP spid="3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4189" y="273050"/>
            <a:ext cx="4155326" cy="6215234"/>
          </a:xfrm>
        </p:spPr>
        <p:txBody>
          <a:bodyPr>
            <a:noAutofit/>
          </a:bodyPr>
          <a:lstStyle/>
          <a:p>
            <a:pPr marL="161766">
              <a:spcBef>
                <a:spcPts val="0"/>
              </a:spcBef>
              <a:defRPr/>
            </a:pPr>
            <a:r>
              <a:rPr lang="fr-FR" sz="2800" b="1" u="sng" dirty="0" smtClean="0">
                <a:solidFill>
                  <a:srgbClr val="00B0F0"/>
                </a:solidFill>
              </a:rPr>
              <a:t>POURQUOI : </a:t>
            </a:r>
          </a:p>
          <a:p>
            <a:pPr marL="161766">
              <a:spcBef>
                <a:spcPts val="0"/>
              </a:spcBef>
              <a:defRPr/>
            </a:pPr>
            <a:endParaRPr lang="fr-FR" sz="2800" u="sng" dirty="0" smtClean="0">
              <a:solidFill>
                <a:srgbClr val="00B0F0"/>
              </a:solidFill>
            </a:endParaRPr>
          </a:p>
          <a:p>
            <a:pPr marL="161766">
              <a:spcBef>
                <a:spcPts val="0"/>
              </a:spcBef>
              <a:defRPr/>
            </a:pPr>
            <a:r>
              <a:rPr lang="fr-FR" sz="2400" dirty="0" smtClean="0"/>
              <a:t>Pour renforcer la responsabilité et établir la clarté sur ce qui constitue une réponse minimale à la VBG. </a:t>
            </a:r>
            <a:endParaRPr lang="en-US" sz="2400" dirty="0"/>
          </a:p>
          <a:p>
            <a:pPr marL="161766">
              <a:spcBef>
                <a:spcPts val="0"/>
              </a:spcBef>
              <a:defRPr/>
            </a:pPr>
            <a:endParaRPr lang="fr-FR" sz="2800" u="sng" dirty="0" smtClean="0">
              <a:solidFill>
                <a:srgbClr val="00B0F0"/>
              </a:solidFill>
            </a:endParaRPr>
          </a:p>
          <a:p>
            <a:pPr marL="161766">
              <a:spcBef>
                <a:spcPts val="0"/>
              </a:spcBef>
              <a:defRPr/>
            </a:pPr>
            <a:r>
              <a:rPr lang="fr-FR" sz="2800" b="1" u="sng" dirty="0" smtClean="0">
                <a:solidFill>
                  <a:srgbClr val="00B0F0"/>
                </a:solidFill>
              </a:rPr>
              <a:t>QUI :  </a:t>
            </a:r>
          </a:p>
          <a:p>
            <a:pPr marL="161766">
              <a:spcBef>
                <a:spcPts val="0"/>
              </a:spcBef>
              <a:defRPr/>
            </a:pPr>
            <a:endParaRPr lang="fr-FR" sz="2800" u="sng" dirty="0" smtClean="0">
              <a:solidFill>
                <a:srgbClr val="00B0F0"/>
              </a:solidFill>
            </a:endParaRPr>
          </a:p>
          <a:p>
            <a:pPr marL="161766">
              <a:spcBef>
                <a:spcPts val="0"/>
              </a:spcBef>
              <a:defRPr/>
            </a:pPr>
            <a:r>
              <a:rPr lang="fr-FR" sz="2400" dirty="0" smtClean="0"/>
              <a:t>Pour les acteurs et partenaires de la prévention et de la réponse à la VBG, y compris les mouvements locaux de femmes, la société civile dirigée par des femmes, les donateurs, etc.</a:t>
            </a:r>
          </a:p>
        </p:txBody>
      </p:sp>
      <p:sp>
        <p:nvSpPr>
          <p:cNvPr id="5" name="Slide Number Placeholder 4"/>
          <p:cNvSpPr>
            <a:spLocks noGrp="1"/>
          </p:cNvSpPr>
          <p:nvPr>
            <p:ph type="sldNum" sz="quarter" idx="12"/>
          </p:nvPr>
        </p:nvSpPr>
        <p:spPr/>
        <p:txBody>
          <a:bodyPr/>
          <a:lstStyle/>
          <a:p>
            <a:fld id="{0D3938FE-F834-1C4A-A775-F6A1F65E4F90}" type="slidenum">
              <a:rPr lang="en-US" smtClean="0"/>
              <a:pPr/>
              <a:t>6</a:t>
            </a:fld>
            <a:endParaRPr lang="en-US" dirty="0"/>
          </a:p>
        </p:txBody>
      </p:sp>
      <p:pic>
        <p:nvPicPr>
          <p:cNvPr id="6" name="Picture 5"/>
          <p:cNvPicPr>
            <a:picLocks noChangeAspect="1"/>
          </p:cNvPicPr>
          <p:nvPr/>
        </p:nvPicPr>
        <p:blipFill>
          <a:blip r:embed="rId3"/>
          <a:stretch>
            <a:fillRect/>
          </a:stretch>
        </p:blipFill>
        <p:spPr>
          <a:xfrm>
            <a:off x="6757655" y="-2"/>
            <a:ext cx="5081414" cy="6858001"/>
          </a:xfrm>
          <a:prstGeom prst="rect">
            <a:avLst/>
          </a:prstGeom>
        </p:spPr>
      </p:pic>
    </p:spTree>
    <p:extLst>
      <p:ext uri="{BB962C8B-B14F-4D97-AF65-F5344CB8AC3E}">
        <p14:creationId xmlns:p14="http://schemas.microsoft.com/office/powerpoint/2010/main" xmlns="" val="852045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53" y="82134"/>
            <a:ext cx="9208168" cy="673686"/>
          </a:xfrm>
        </p:spPr>
        <p:txBody>
          <a:bodyPr>
            <a:normAutofit/>
          </a:bodyPr>
          <a:lstStyle/>
          <a:p>
            <a:r>
              <a:rPr lang="fr-FR" sz="3600" b="1" dirty="0" smtClean="0">
                <a:solidFill>
                  <a:schemeClr val="accent1"/>
                </a:solidFill>
              </a:rPr>
              <a:t>Les Normes Minimales relatives à la VBG</a:t>
            </a:r>
            <a:endParaRPr lang="en-US" sz="3600" b="1" dirty="0">
              <a:solidFill>
                <a:schemeClr val="accent1"/>
              </a:solidFill>
            </a:endParaRPr>
          </a:p>
        </p:txBody>
      </p:sp>
      <p:sp>
        <p:nvSpPr>
          <p:cNvPr id="3" name="Text Placeholder 2"/>
          <p:cNvSpPr>
            <a:spLocks noGrp="1"/>
          </p:cNvSpPr>
          <p:nvPr>
            <p:ph type="body" idx="1"/>
          </p:nvPr>
        </p:nvSpPr>
        <p:spPr>
          <a:xfrm>
            <a:off x="337338" y="780834"/>
            <a:ext cx="4040188" cy="444235"/>
          </a:xfrm>
        </p:spPr>
        <p:txBody>
          <a:bodyPr>
            <a:normAutofit/>
          </a:bodyPr>
          <a:lstStyle/>
          <a:p>
            <a:r>
              <a:rPr lang="en-US" dirty="0" err="1" smtClean="0"/>
              <a:t>Ce</a:t>
            </a:r>
            <a:r>
              <a:rPr lang="en-US" dirty="0" smtClean="0"/>
              <a:t> </a:t>
            </a:r>
            <a:r>
              <a:rPr lang="en-US" dirty="0" err="1" smtClean="0"/>
              <a:t>qu’elles</a:t>
            </a:r>
            <a:r>
              <a:rPr lang="en-US" dirty="0" smtClean="0"/>
              <a:t> </a:t>
            </a:r>
            <a:r>
              <a:rPr lang="en-US" dirty="0" err="1" smtClean="0"/>
              <a:t>sont</a:t>
            </a:r>
            <a:r>
              <a:rPr lang="en-US" dirty="0" smtClean="0"/>
              <a:t>?</a:t>
            </a:r>
            <a:endParaRPr lang="en-US" dirty="0"/>
          </a:p>
        </p:txBody>
      </p:sp>
      <p:sp>
        <p:nvSpPr>
          <p:cNvPr id="4" name="Content Placeholder 3"/>
          <p:cNvSpPr>
            <a:spLocks noGrp="1"/>
          </p:cNvSpPr>
          <p:nvPr>
            <p:ph sz="half" idx="2"/>
          </p:nvPr>
        </p:nvSpPr>
        <p:spPr>
          <a:xfrm>
            <a:off x="192505" y="1266604"/>
            <a:ext cx="6445364" cy="5591395"/>
          </a:xfrm>
        </p:spPr>
        <p:txBody>
          <a:bodyPr>
            <a:noAutofit/>
          </a:bodyPr>
          <a:lstStyle/>
          <a:p>
            <a:r>
              <a:rPr lang="fr-FR" sz="2200" dirty="0" smtClean="0"/>
              <a:t>Définir ce que les agences/acteurs travaillant sur les programmes de lutte contre la VBG doivent faire/réaliser pour prévenir et répondre à la VBG.  </a:t>
            </a:r>
          </a:p>
          <a:p>
            <a:endParaRPr lang="fr-FR" sz="2200" dirty="0" smtClean="0"/>
          </a:p>
          <a:p>
            <a:r>
              <a:rPr lang="fr-FR" sz="2200" dirty="0" smtClean="0"/>
              <a:t>Un outil de terrain basé sur des preuves et des meilleures pratiques établies ou émergentes.</a:t>
            </a:r>
          </a:p>
          <a:p>
            <a:r>
              <a:rPr lang="fr-FR" sz="2200" dirty="0" smtClean="0"/>
              <a:t>Des normes " universelles " qui permettent de Contextualiser la mise en œuvre.</a:t>
            </a:r>
          </a:p>
          <a:p>
            <a:pPr>
              <a:buNone/>
            </a:pPr>
            <a:endParaRPr lang="fr-FR" sz="2200" dirty="0" smtClean="0"/>
          </a:p>
          <a:p>
            <a:r>
              <a:rPr lang="fr-FR" sz="2200" dirty="0" smtClean="0"/>
              <a:t>Reconnaît que la participation et le partenariat des femmes sont les pierres angulaires d'une prévention et d'une réponse efficaces à la violence liée au sexe. </a:t>
            </a:r>
          </a:p>
          <a:p>
            <a:r>
              <a:rPr lang="fr-FR" sz="2200" dirty="0" smtClean="0"/>
              <a:t>S'aligne sur les outils existants et est destiné à être utilisé avec d'autres directives et ressources </a:t>
            </a:r>
            <a:r>
              <a:rPr lang="fr-FR" sz="2200" dirty="0" err="1" smtClean="0"/>
              <a:t>interagences</a:t>
            </a:r>
            <a:r>
              <a:rPr lang="fr-FR" sz="2200" dirty="0" smtClean="0"/>
              <a:t> pour les acteurs de la VBG</a:t>
            </a:r>
            <a:endParaRPr lang="en-US" sz="2200" dirty="0"/>
          </a:p>
        </p:txBody>
      </p:sp>
      <p:sp>
        <p:nvSpPr>
          <p:cNvPr id="5" name="Text Placeholder 4"/>
          <p:cNvSpPr>
            <a:spLocks noGrp="1"/>
          </p:cNvSpPr>
          <p:nvPr>
            <p:ph type="body" sz="quarter" idx="3"/>
          </p:nvPr>
        </p:nvSpPr>
        <p:spPr>
          <a:xfrm>
            <a:off x="8302671" y="627484"/>
            <a:ext cx="3335868" cy="446616"/>
          </a:xfrm>
        </p:spPr>
        <p:txBody>
          <a:bodyPr>
            <a:normAutofit/>
          </a:bodyPr>
          <a:lstStyle/>
          <a:p>
            <a:r>
              <a:rPr lang="en-US" dirty="0" err="1" smtClean="0"/>
              <a:t>Ce</a:t>
            </a:r>
            <a:r>
              <a:rPr lang="en-US" dirty="0" smtClean="0"/>
              <a:t> </a:t>
            </a:r>
            <a:r>
              <a:rPr lang="en-US" dirty="0" err="1" smtClean="0"/>
              <a:t>qu’elles</a:t>
            </a:r>
            <a:r>
              <a:rPr lang="en-US" dirty="0" smtClean="0"/>
              <a:t> ne </a:t>
            </a:r>
            <a:r>
              <a:rPr lang="en-US" dirty="0" err="1" smtClean="0"/>
              <a:t>sont</a:t>
            </a:r>
            <a:r>
              <a:rPr lang="en-US" dirty="0" smtClean="0"/>
              <a:t> pas?</a:t>
            </a:r>
            <a:endParaRPr lang="en-US" dirty="0"/>
          </a:p>
        </p:txBody>
      </p:sp>
      <p:sp>
        <p:nvSpPr>
          <p:cNvPr id="6" name="Content Placeholder 5"/>
          <p:cNvSpPr>
            <a:spLocks noGrp="1"/>
          </p:cNvSpPr>
          <p:nvPr>
            <p:ph sz="quarter" idx="4"/>
          </p:nvPr>
        </p:nvSpPr>
        <p:spPr>
          <a:xfrm>
            <a:off x="6637868" y="1138269"/>
            <a:ext cx="5361627" cy="5366807"/>
          </a:xfrm>
        </p:spPr>
        <p:txBody>
          <a:bodyPr>
            <a:noAutofit/>
          </a:bodyPr>
          <a:lstStyle/>
          <a:p>
            <a:pPr>
              <a:lnSpc>
                <a:spcPct val="110000"/>
              </a:lnSpc>
            </a:pPr>
            <a:r>
              <a:rPr lang="fr-FR" sz="2200" dirty="0" smtClean="0"/>
              <a:t>Des directives exhaustives sur 16 domaines de la programmation relative à la violence liée au sexe.</a:t>
            </a:r>
            <a:endParaRPr lang="en-US" sz="2200" dirty="0" smtClean="0"/>
          </a:p>
          <a:p>
            <a:pPr>
              <a:lnSpc>
                <a:spcPct val="110000"/>
              </a:lnSpc>
            </a:pPr>
            <a:r>
              <a:rPr lang="fr-FR" sz="2200" dirty="0" smtClean="0"/>
              <a:t>Une ressource unique qui englobe tous les manuels sur la VBG.</a:t>
            </a:r>
            <a:endParaRPr lang="en-US" sz="2200" dirty="0" smtClean="0"/>
          </a:p>
          <a:p>
            <a:pPr>
              <a:lnSpc>
                <a:spcPct val="110000"/>
              </a:lnSpc>
            </a:pPr>
            <a:r>
              <a:rPr lang="fr-FR" sz="2200" dirty="0" smtClean="0"/>
              <a:t>Une approche verticale descendante du partenariat et du renforcement des capacités. </a:t>
            </a:r>
            <a:endParaRPr lang="en-US" sz="2200" dirty="0" smtClean="0"/>
          </a:p>
          <a:p>
            <a:pPr>
              <a:lnSpc>
                <a:spcPct val="110000"/>
              </a:lnSpc>
            </a:pPr>
            <a:r>
              <a:rPr lang="fr-FR" sz="2200" dirty="0" smtClean="0"/>
              <a:t>La seule ressource dont un praticien VBG aura besoin.</a:t>
            </a:r>
            <a:endParaRPr lang="en-US" sz="2200" dirty="0" smtClean="0"/>
          </a:p>
        </p:txBody>
      </p:sp>
    </p:spTree>
    <p:extLst>
      <p:ext uri="{BB962C8B-B14F-4D97-AF65-F5344CB8AC3E}">
        <p14:creationId xmlns:p14="http://schemas.microsoft.com/office/powerpoint/2010/main" xmlns="" val="36046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853" y="146161"/>
            <a:ext cx="10363200" cy="1143000"/>
          </a:xfrm>
        </p:spPr>
        <p:txBody>
          <a:bodyPr>
            <a:normAutofit/>
          </a:bodyPr>
          <a:lstStyle/>
          <a:p>
            <a:r>
              <a:rPr lang="en-US" b="1" dirty="0" err="1" smtClean="0">
                <a:solidFill>
                  <a:srgbClr val="00B0F0"/>
                </a:solidFill>
              </a:rPr>
              <a:t>Qu'entendons</a:t>
            </a:r>
            <a:r>
              <a:rPr lang="en-US" b="1" dirty="0" smtClean="0">
                <a:solidFill>
                  <a:srgbClr val="00B0F0"/>
                </a:solidFill>
              </a:rPr>
              <a:t>-nous par "</a:t>
            </a:r>
            <a:r>
              <a:rPr lang="en-US" b="1" dirty="0" err="1" smtClean="0">
                <a:solidFill>
                  <a:srgbClr val="00B0F0"/>
                </a:solidFill>
              </a:rPr>
              <a:t>norme</a:t>
            </a:r>
            <a:r>
              <a:rPr lang="en-US" b="1" dirty="0" smtClean="0">
                <a:solidFill>
                  <a:srgbClr val="00B0F0"/>
                </a:solidFill>
              </a:rPr>
              <a:t> </a:t>
            </a:r>
            <a:r>
              <a:rPr lang="en-US" b="1" dirty="0" err="1" smtClean="0">
                <a:solidFill>
                  <a:srgbClr val="00B0F0"/>
                </a:solidFill>
              </a:rPr>
              <a:t>minimale</a:t>
            </a:r>
            <a:r>
              <a:rPr lang="en-US" b="1" dirty="0" smtClean="0">
                <a:solidFill>
                  <a:srgbClr val="00B0F0"/>
                </a:solidFill>
              </a:rPr>
              <a:t>" ?</a:t>
            </a:r>
            <a:endParaRPr lang="en-US" b="1" dirty="0">
              <a:solidFill>
                <a:srgbClr val="00B0F0"/>
              </a:solidFill>
            </a:endParaRPr>
          </a:p>
        </p:txBody>
      </p:sp>
      <p:sp>
        <p:nvSpPr>
          <p:cNvPr id="3" name="Content Placeholder 2"/>
          <p:cNvSpPr>
            <a:spLocks noGrp="1"/>
          </p:cNvSpPr>
          <p:nvPr>
            <p:ph idx="1"/>
          </p:nvPr>
        </p:nvSpPr>
        <p:spPr>
          <a:xfrm>
            <a:off x="240632" y="1373190"/>
            <a:ext cx="11678651" cy="5348285"/>
          </a:xfrm>
        </p:spPr>
        <p:txBody>
          <a:bodyPr>
            <a:noAutofit/>
          </a:bodyPr>
          <a:lstStyle/>
          <a:p>
            <a:r>
              <a:rPr lang="fr-FR" sz="2600" dirty="0" smtClean="0"/>
              <a:t>Les normes, prises dans leur ensemble, </a:t>
            </a:r>
            <a:r>
              <a:rPr lang="fr-FR" sz="2600" b="1" dirty="0" smtClean="0"/>
              <a:t>définissent un accord commun sur ce qui doit être réalisé</a:t>
            </a:r>
            <a:r>
              <a:rPr lang="fr-FR" sz="2600" dirty="0" smtClean="0"/>
              <a:t> pour que la prévention et la réponse à la VBG soient de </a:t>
            </a:r>
            <a:r>
              <a:rPr lang="fr-FR" sz="2600" b="1" dirty="0" smtClean="0"/>
              <a:t>qualité adéquate</a:t>
            </a:r>
            <a:r>
              <a:rPr lang="fr-FR" sz="2600" dirty="0" smtClean="0"/>
              <a:t>.  </a:t>
            </a:r>
            <a:endParaRPr lang="en-US" sz="2600" dirty="0" smtClean="0"/>
          </a:p>
          <a:p>
            <a:r>
              <a:rPr lang="fr-FR" sz="2600" b="1" dirty="0" smtClean="0"/>
              <a:t>Chaque norme</a:t>
            </a:r>
            <a:r>
              <a:rPr lang="fr-FR" sz="2600" dirty="0" smtClean="0"/>
              <a:t> représente </a:t>
            </a:r>
            <a:r>
              <a:rPr lang="fr-FR" sz="2600" b="1" dirty="0" smtClean="0"/>
              <a:t>un accord commun sur ce qui doit être réalisé </a:t>
            </a:r>
            <a:r>
              <a:rPr lang="fr-FR" sz="2600" dirty="0" smtClean="0"/>
              <a:t>pour que </a:t>
            </a:r>
            <a:r>
              <a:rPr lang="fr-FR" sz="2600" b="1" dirty="0" smtClean="0"/>
              <a:t>cet élément programmatique particulier soit de qualité adéquate</a:t>
            </a:r>
            <a:r>
              <a:rPr lang="fr-FR" sz="2600" dirty="0" smtClean="0"/>
              <a:t>.</a:t>
            </a:r>
            <a:endParaRPr lang="en-US" sz="2600" dirty="0" smtClean="0"/>
          </a:p>
          <a:p>
            <a:r>
              <a:rPr lang="fr-FR" sz="2600" b="1" dirty="0" smtClean="0"/>
              <a:t>"</a:t>
            </a:r>
            <a:r>
              <a:rPr lang="fr-FR" b="1" dirty="0" smtClean="0">
                <a:solidFill>
                  <a:srgbClr val="0070C0"/>
                </a:solidFill>
              </a:rPr>
              <a:t>Qualité adéquate </a:t>
            </a:r>
            <a:r>
              <a:rPr lang="fr-FR" sz="2600" b="1" dirty="0" smtClean="0"/>
              <a:t>" = ne nuit pas/reflète une bonne pratique.</a:t>
            </a:r>
            <a:endParaRPr lang="en-US" sz="2600" dirty="0" smtClean="0"/>
          </a:p>
          <a:p>
            <a:r>
              <a:rPr lang="fr-FR" sz="2600" dirty="0" smtClean="0"/>
              <a:t>Chaque acteur de la lutte contre la VBG n'est PAS tenu ou responsable de réaliser toutes les normes (mais il peut le faire !). Si un acteur de la lutte contre la VBG prend en charge une composante programmatique des Normes Minimales, il doit réaliser la norme en question.</a:t>
            </a:r>
            <a:endParaRPr lang="en-US" sz="2600" dirty="0" smtClean="0"/>
          </a:p>
          <a:p>
            <a:r>
              <a:rPr lang="fr-FR" sz="2600" dirty="0" smtClean="0"/>
              <a:t>Une réponse à la VBG de qualité adéquate comprendra les 16 domaines des Normes minimales. </a:t>
            </a:r>
            <a:endParaRPr lang="en-US" sz="2600" dirty="0"/>
          </a:p>
        </p:txBody>
      </p:sp>
      <p:sp>
        <p:nvSpPr>
          <p:cNvPr id="4" name="Slide Number Placeholder 3"/>
          <p:cNvSpPr>
            <a:spLocks noGrp="1"/>
          </p:cNvSpPr>
          <p:nvPr>
            <p:ph type="sldNum" sz="quarter" idx="12"/>
          </p:nvPr>
        </p:nvSpPr>
        <p:spPr/>
        <p:txBody>
          <a:bodyPr/>
          <a:lstStyle/>
          <a:p>
            <a:pPr>
              <a:buSzPct val="25000"/>
            </a:pPr>
            <a:endParaRPr lang="en-US" b="1" dirty="0">
              <a:solidFill>
                <a:srgbClr val="FFFFFF"/>
              </a:solidFill>
              <a:ea typeface="Calibri"/>
              <a:cs typeface="Calibri"/>
              <a:sym typeface="Calibri"/>
            </a:endParaRPr>
          </a:p>
        </p:txBody>
      </p:sp>
    </p:spTree>
    <p:extLst>
      <p:ext uri="{BB962C8B-B14F-4D97-AF65-F5344CB8AC3E}">
        <p14:creationId xmlns:p14="http://schemas.microsoft.com/office/powerpoint/2010/main" xmlns="" val="1056329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112294"/>
          <a:ext cx="12192000" cy="6513096"/>
        </p:xfrm>
        <a:graphic>
          <a:graphicData uri="http://schemas.openxmlformats.org/drawingml/2006/table">
            <a:tbl>
              <a:tblPr/>
              <a:tblGrid>
                <a:gridCol w="3013521"/>
                <a:gridCol w="2848746"/>
                <a:gridCol w="2849967"/>
                <a:gridCol w="3479766"/>
              </a:tblGrid>
              <a:tr h="1824466">
                <a:tc>
                  <a:txBody>
                    <a:bodyPr/>
                    <a:lstStyle/>
                    <a:p>
                      <a:pPr marL="0" marR="0">
                        <a:lnSpc>
                          <a:spcPct val="115000"/>
                        </a:lnSpc>
                        <a:spcBef>
                          <a:spcPts val="0"/>
                        </a:spcBef>
                        <a:spcAft>
                          <a:spcPts val="1000"/>
                        </a:spcAft>
                      </a:pPr>
                      <a:endParaRPr lang="en-US" sz="2000" dirty="0">
                        <a:latin typeface="Calibri"/>
                        <a:ea typeface="Calibri"/>
                        <a:cs typeface="Times New Roman"/>
                      </a:endParaRPr>
                    </a:p>
                    <a:p>
                      <a:pPr marL="342900" marR="0" lvl="0" indent="-342900">
                        <a:lnSpc>
                          <a:spcPct val="115000"/>
                        </a:lnSpc>
                        <a:spcBef>
                          <a:spcPts val="0"/>
                        </a:spcBef>
                        <a:spcAft>
                          <a:spcPts val="1000"/>
                        </a:spcAft>
                        <a:buFont typeface="+mj-lt"/>
                        <a:buAutoNum type="arabicParenBoth"/>
                      </a:pPr>
                      <a:r>
                        <a:rPr lang="fr-BE" sz="2000" b="1" dirty="0">
                          <a:latin typeface="Calibri"/>
                          <a:ea typeface="Calibri"/>
                          <a:cs typeface="Times New Roman"/>
                        </a:rPr>
                        <a:t>Principes directeurs de l’action contre les VBG</a:t>
                      </a:r>
                      <a:endParaRPr lang="en-US" sz="2000" dirty="0">
                        <a:latin typeface="Calibri"/>
                        <a:ea typeface="Calibri"/>
                        <a:cs typeface="Times New Roman"/>
                      </a:endParaRPr>
                    </a:p>
                  </a:txBody>
                  <a:tcPr anchor="ctr">
                    <a:lnL w="12700" cap="flat" cmpd="sng" algn="ctr">
                      <a:solidFill>
                        <a:srgbClr val="3874AB"/>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8064A2"/>
                    </a:solidFill>
                  </a:tcPr>
                </a:tc>
                <a:tc>
                  <a:txBody>
                    <a:bodyPr/>
                    <a:lstStyle/>
                    <a:p>
                      <a:pPr marL="0" marR="0">
                        <a:lnSpc>
                          <a:spcPct val="115000"/>
                        </a:lnSpc>
                        <a:spcBef>
                          <a:spcPts val="0"/>
                        </a:spcBef>
                        <a:spcAft>
                          <a:spcPts val="1000"/>
                        </a:spcAft>
                      </a:pPr>
                      <a:r>
                        <a:rPr lang="fr-BE" sz="2000" b="1" dirty="0">
                          <a:latin typeface="Calibri"/>
                          <a:ea typeface="Calibri"/>
                          <a:cs typeface="Times New Roman"/>
                        </a:rPr>
                        <a:t>(5) Soutien psycho social</a:t>
                      </a:r>
                      <a:endParaRPr lang="en-US" sz="2000" dirty="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a:latin typeface="Calibri"/>
                          <a:ea typeface="Calibri"/>
                          <a:cs typeface="Times New Roman"/>
                        </a:rPr>
                        <a:t>(9) Sécurité et atténuation des risques</a:t>
                      </a:r>
                      <a:endParaRPr lang="en-US" sz="200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dirty="0">
                          <a:latin typeface="Calibri"/>
                          <a:ea typeface="Calibri"/>
                          <a:cs typeface="Times New Roman"/>
                        </a:rPr>
                        <a:t>(13) Transformation des systèmes et des normes sociales</a:t>
                      </a:r>
                      <a:endParaRPr lang="en-US" sz="2000" dirty="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3874AB"/>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r>
              <a:tr h="1358636">
                <a:tc>
                  <a:txBody>
                    <a:bodyPr/>
                    <a:lstStyle/>
                    <a:p>
                      <a:pPr marL="342900" marR="0" lvl="0" indent="-342900">
                        <a:lnSpc>
                          <a:spcPct val="115000"/>
                        </a:lnSpc>
                        <a:spcBef>
                          <a:spcPts val="0"/>
                        </a:spcBef>
                        <a:spcAft>
                          <a:spcPts val="1000"/>
                        </a:spcAft>
                        <a:buFont typeface="+mj-lt"/>
                        <a:buAutoNum type="arabicParenBoth"/>
                      </a:pPr>
                      <a:r>
                        <a:rPr lang="fr-BE" sz="2000" b="1" dirty="0">
                          <a:latin typeface="Calibri"/>
                          <a:ea typeface="Calibri"/>
                          <a:cs typeface="Times New Roman"/>
                        </a:rPr>
                        <a:t>Participation et autonomisation des femmes et filles</a:t>
                      </a:r>
                      <a:endParaRPr lang="en-US" sz="2000" dirty="0">
                        <a:latin typeface="Calibri"/>
                        <a:ea typeface="Calibri"/>
                        <a:cs typeface="Times New Roman"/>
                      </a:endParaRPr>
                    </a:p>
                  </a:txBody>
                  <a:tcPr anchor="ctr">
                    <a:lnL w="12700" cap="flat" cmpd="sng" algn="ctr">
                      <a:solidFill>
                        <a:srgbClr val="3874AB"/>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8064A2"/>
                    </a:solidFill>
                  </a:tcPr>
                </a:tc>
                <a:tc>
                  <a:txBody>
                    <a:bodyPr/>
                    <a:lstStyle/>
                    <a:p>
                      <a:pPr marL="0" marR="0">
                        <a:lnSpc>
                          <a:spcPct val="115000"/>
                        </a:lnSpc>
                        <a:spcBef>
                          <a:spcPts val="0"/>
                        </a:spcBef>
                        <a:spcAft>
                          <a:spcPts val="1000"/>
                        </a:spcAft>
                      </a:pPr>
                      <a:r>
                        <a:rPr lang="fr-BE" sz="2000" b="1" dirty="0">
                          <a:latin typeface="Calibri"/>
                          <a:ea typeface="Calibri"/>
                          <a:cs typeface="Times New Roman"/>
                        </a:rPr>
                        <a:t>(6) la gestion de cas VBG</a:t>
                      </a:r>
                      <a:endParaRPr lang="en-US" sz="2000" dirty="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dirty="0">
                          <a:latin typeface="Calibri"/>
                          <a:ea typeface="Calibri"/>
                          <a:cs typeface="Times New Roman"/>
                        </a:rPr>
                        <a:t>(10) Justice et aide judicaire</a:t>
                      </a:r>
                      <a:endParaRPr lang="en-US" sz="2000" dirty="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dirty="0">
                          <a:latin typeface="Calibri"/>
                          <a:ea typeface="Calibri"/>
                          <a:cs typeface="Times New Roman"/>
                        </a:rPr>
                        <a:t>(14) Collecte et utilisation des données sur les survivants </a:t>
                      </a:r>
                      <a:endParaRPr lang="en-US" sz="2000" dirty="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3874AB"/>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3CC33"/>
                    </a:solidFill>
                  </a:tcPr>
                </a:tc>
              </a:tr>
              <a:tr h="1664997">
                <a:tc>
                  <a:txBody>
                    <a:bodyPr/>
                    <a:lstStyle/>
                    <a:p>
                      <a:pPr marL="342900" marR="0" lvl="0" indent="-342900">
                        <a:lnSpc>
                          <a:spcPct val="115000"/>
                        </a:lnSpc>
                        <a:spcBef>
                          <a:spcPts val="0"/>
                        </a:spcBef>
                        <a:spcAft>
                          <a:spcPts val="1000"/>
                        </a:spcAft>
                        <a:buFont typeface="+mj-lt"/>
                        <a:buAutoNum type="arabicParenBoth"/>
                      </a:pPr>
                      <a:r>
                        <a:rPr lang="fr-BE" sz="2000" b="1">
                          <a:latin typeface="Calibri"/>
                          <a:ea typeface="Calibri"/>
                          <a:cs typeface="Times New Roman"/>
                        </a:rPr>
                        <a:t>Prise en charge et soutien au personnel</a:t>
                      </a:r>
                      <a:endParaRPr lang="en-US" sz="2000">
                        <a:latin typeface="Calibri"/>
                        <a:ea typeface="Calibri"/>
                        <a:cs typeface="Times New Roman"/>
                      </a:endParaRPr>
                    </a:p>
                  </a:txBody>
                  <a:tcPr anchor="ctr">
                    <a:lnL w="12700" cap="flat" cmpd="sng" algn="ctr">
                      <a:solidFill>
                        <a:srgbClr val="3874AB"/>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8064A2"/>
                    </a:solidFill>
                  </a:tcPr>
                </a:tc>
                <a:tc>
                  <a:txBody>
                    <a:bodyPr/>
                    <a:lstStyle/>
                    <a:p>
                      <a:pPr marL="0" marR="0">
                        <a:lnSpc>
                          <a:spcPct val="115000"/>
                        </a:lnSpc>
                        <a:spcBef>
                          <a:spcPts val="0"/>
                        </a:spcBef>
                        <a:spcAft>
                          <a:spcPts val="1000"/>
                        </a:spcAft>
                      </a:pPr>
                      <a:r>
                        <a:rPr lang="fr-BE" sz="2000" b="1">
                          <a:latin typeface="Calibri"/>
                          <a:ea typeface="Calibri"/>
                          <a:cs typeface="Times New Roman"/>
                        </a:rPr>
                        <a:t>(7) Systèmes d’orientation</a:t>
                      </a:r>
                      <a:endParaRPr lang="en-US" sz="200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dirty="0">
                          <a:latin typeface="Calibri"/>
                          <a:ea typeface="Calibri"/>
                          <a:cs typeface="Times New Roman"/>
                        </a:rPr>
                        <a:t>(11) Trousses d’hygiène/Kit de dignité, aide en espèce (cash) et bon d’achat</a:t>
                      </a:r>
                      <a:endParaRPr lang="en-US" sz="2000" dirty="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dirty="0">
                          <a:latin typeface="Calibri"/>
                          <a:ea typeface="Calibri"/>
                          <a:cs typeface="Times New Roman"/>
                        </a:rPr>
                        <a:t>(15) Coordination de l’action contre la VBG</a:t>
                      </a:r>
                      <a:endParaRPr lang="en-US" sz="2000" dirty="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3874AB"/>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3CC33"/>
                    </a:solidFill>
                  </a:tcPr>
                </a:tc>
              </a:tr>
              <a:tr h="1664997">
                <a:tc>
                  <a:txBody>
                    <a:bodyPr/>
                    <a:lstStyle/>
                    <a:p>
                      <a:pPr marL="342900" marR="0" lvl="0" indent="-342900">
                        <a:lnSpc>
                          <a:spcPct val="115000"/>
                        </a:lnSpc>
                        <a:spcBef>
                          <a:spcPts val="0"/>
                        </a:spcBef>
                        <a:spcAft>
                          <a:spcPts val="1000"/>
                        </a:spcAft>
                        <a:buFont typeface="+mj-lt"/>
                        <a:buAutoNum type="arabicParenBoth"/>
                      </a:pPr>
                      <a:r>
                        <a:rPr lang="fr-FR" sz="2000" b="1">
                          <a:latin typeface="Calibri"/>
                          <a:ea typeface="Calibri"/>
                          <a:cs typeface="Times New Roman"/>
                        </a:rPr>
                        <a:t>Soins de santé pour les survivants des VBG</a:t>
                      </a:r>
                      <a:endParaRPr lang="en-US" sz="2000">
                        <a:latin typeface="Calibri"/>
                        <a:ea typeface="Calibri"/>
                        <a:cs typeface="Times New Roman"/>
                      </a:endParaRPr>
                    </a:p>
                  </a:txBody>
                  <a:tcPr anchor="ctr">
                    <a:lnL w="12700" cap="flat" cmpd="sng" algn="ctr">
                      <a:solidFill>
                        <a:srgbClr val="3874AB"/>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a:latin typeface="Calibri"/>
                          <a:ea typeface="Calibri"/>
                          <a:cs typeface="Times New Roman"/>
                        </a:rPr>
                        <a:t>(8) Espaces sûrs pour les femmes et filles</a:t>
                      </a:r>
                      <a:endParaRPr lang="en-US" sz="200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a:latin typeface="Calibri"/>
                          <a:ea typeface="Calibri"/>
                          <a:cs typeface="Times New Roman"/>
                        </a:rPr>
                        <a:t>(12) Autonomisation économique et moyens de subsistance</a:t>
                      </a:r>
                      <a:endParaRPr lang="en-US" sz="200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E46C0A"/>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65F91"/>
                    </a:solidFill>
                  </a:tcPr>
                </a:tc>
                <a:tc>
                  <a:txBody>
                    <a:bodyPr/>
                    <a:lstStyle/>
                    <a:p>
                      <a:pPr marL="0" marR="0">
                        <a:lnSpc>
                          <a:spcPct val="115000"/>
                        </a:lnSpc>
                        <a:spcBef>
                          <a:spcPts val="0"/>
                        </a:spcBef>
                        <a:spcAft>
                          <a:spcPts val="1000"/>
                        </a:spcAft>
                      </a:pPr>
                      <a:r>
                        <a:rPr lang="fr-BE" sz="2000" b="1" dirty="0">
                          <a:latin typeface="Calibri"/>
                          <a:ea typeface="Calibri"/>
                          <a:cs typeface="Times New Roman"/>
                        </a:rPr>
                        <a:t>(16) Examen initial, suivi et évaluation</a:t>
                      </a:r>
                      <a:endParaRPr lang="en-US" sz="2000" dirty="0">
                        <a:latin typeface="Calibri"/>
                        <a:ea typeface="Calibri"/>
                        <a:cs typeface="Times New Roman"/>
                      </a:endParaRPr>
                    </a:p>
                  </a:txBody>
                  <a:tcPr anchor="ctr">
                    <a:lnL w="12700" cap="flat" cmpd="sng" algn="ctr">
                      <a:solidFill>
                        <a:srgbClr val="E46C0A"/>
                      </a:solidFill>
                      <a:prstDash val="solid"/>
                      <a:round/>
                      <a:headEnd type="none" w="med" len="med"/>
                      <a:tailEnd type="none" w="med" len="med"/>
                    </a:lnL>
                    <a:lnR w="12700" cap="flat" cmpd="sng" algn="ctr">
                      <a:solidFill>
                        <a:srgbClr val="3874AB"/>
                      </a:solidFill>
                      <a:prstDash val="solid"/>
                      <a:round/>
                      <a:headEnd type="none" w="med" len="med"/>
                      <a:tailEnd type="none" w="med" len="med"/>
                    </a:lnR>
                    <a:lnT w="12700" cap="flat" cmpd="sng" algn="ctr">
                      <a:solidFill>
                        <a:srgbClr val="E46C0A"/>
                      </a:solidFill>
                      <a:prstDash val="solid"/>
                      <a:round/>
                      <a:headEnd type="none" w="med" len="med"/>
                      <a:tailEnd type="none" w="med" len="med"/>
                    </a:lnT>
                    <a:lnB w="12700" cap="flat" cmpd="sng" algn="ctr">
                      <a:solidFill>
                        <a:srgbClr val="E46C0A"/>
                      </a:solidFill>
                      <a:prstDash val="solid"/>
                      <a:round/>
                      <a:headEnd type="none" w="med" len="med"/>
                      <a:tailEnd type="none" w="med" len="med"/>
                    </a:lnB>
                    <a:solidFill>
                      <a:srgbClr val="33CC33"/>
                    </a:solidFill>
                  </a:tcPr>
                </a:tc>
              </a:tr>
            </a:tbl>
          </a:graphicData>
        </a:graphic>
      </p:graphicFrame>
    </p:spTree>
    <p:extLst>
      <p:ext uri="{BB962C8B-B14F-4D97-AF65-F5344CB8AC3E}">
        <p14:creationId xmlns:p14="http://schemas.microsoft.com/office/powerpoint/2010/main" xmlns="" val="2713674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TotalTime>
  <Words>3107</Words>
  <Application>Microsoft Office PowerPoint</Application>
  <PresentationFormat>Custom</PresentationFormat>
  <Paragraphs>283</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Normes minimales inter-agences pour la programmation de la VBG dans les situations d'urgence   Atelier de renforcement des capacités des membres du SC VBG – TCHAD Du 12 -14 Aout 2021 N’Djamena </vt:lpstr>
      <vt:lpstr>Slide 2</vt:lpstr>
      <vt:lpstr>INTRODUCTION  </vt:lpstr>
      <vt:lpstr>Slide 4</vt:lpstr>
      <vt:lpstr>Slide 5</vt:lpstr>
      <vt:lpstr>Slide 6</vt:lpstr>
      <vt:lpstr>Les Normes Minimales relatives à la VBG</vt:lpstr>
      <vt:lpstr>Qu'entendons-nous par "norme minimale" ?</vt:lpstr>
      <vt:lpstr>Slide 9</vt:lpstr>
      <vt:lpstr>Slide 10</vt:lpstr>
      <vt:lpstr>Slide 11</vt:lpstr>
      <vt:lpstr>Slide 12</vt:lpstr>
      <vt:lpstr>Slide 13</vt:lpstr>
      <vt:lpstr>        GUIDE DE FACILITATION    Normes minimales inter-agences pour la programmation VBG dans les situations d'urgence   </vt:lpstr>
      <vt:lpstr>Slide 15</vt:lpstr>
      <vt:lpstr>  Contextualisation des normes minimales inter-agences pour la programmation en matière de VBG dans les situations d'urgence   </vt:lpstr>
      <vt:lpstr> Contextualisation  </vt:lpstr>
      <vt:lpstr>Contextualisation des Normes Minimales</vt:lpstr>
      <vt:lpstr>Pourquoi la contextualisation est-elle essentielle ?</vt:lpstr>
      <vt:lpstr>En quoi la "contextualisation" diffère-t-elle de la "hiérarchisation" ?</vt:lpstr>
      <vt:lpstr>Slide 21</vt:lpstr>
      <vt:lpstr>Les questions indicatives pour chacune des quatre étapes de chaque norme minimale sont adaptées à chaque norme, mais comprennent généralement les éléments suivants : </vt:lpstr>
      <vt:lpstr>Slide 23</vt:lpstr>
      <vt:lpstr>Slide 24</vt:lpstr>
      <vt:lpstr>Contextualisation d'une norme - Exemple de la norme 6 :  Gestion de cas VBG</vt:lpstr>
      <vt:lpstr>  MERCI!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Krasnor</dc:creator>
  <cp:lastModifiedBy>Oswald Chishugi</cp:lastModifiedBy>
  <cp:revision>78</cp:revision>
  <dcterms:created xsi:type="dcterms:W3CDTF">2020-10-21T21:17:10Z</dcterms:created>
  <dcterms:modified xsi:type="dcterms:W3CDTF">2022-03-27T13:55:46Z</dcterms:modified>
</cp:coreProperties>
</file>