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44"/>
  </p:notesMasterIdLst>
  <p:sldIdLst>
    <p:sldId id="317" r:id="rId8"/>
    <p:sldId id="343" r:id="rId9"/>
    <p:sldId id="344" r:id="rId10"/>
    <p:sldId id="316" r:id="rId11"/>
    <p:sldId id="337" r:id="rId12"/>
    <p:sldId id="338" r:id="rId13"/>
    <p:sldId id="336" r:id="rId14"/>
    <p:sldId id="332" r:id="rId15"/>
    <p:sldId id="318" r:id="rId16"/>
    <p:sldId id="319" r:id="rId17"/>
    <p:sldId id="322" r:id="rId18"/>
    <p:sldId id="326" r:id="rId19"/>
    <p:sldId id="328" r:id="rId20"/>
    <p:sldId id="359" r:id="rId21"/>
    <p:sldId id="345" r:id="rId22"/>
    <p:sldId id="360" r:id="rId23"/>
    <p:sldId id="346" r:id="rId24"/>
    <p:sldId id="334"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39" r:id="rId38"/>
    <p:sldId id="321" r:id="rId39"/>
    <p:sldId id="340" r:id="rId40"/>
    <p:sldId id="341" r:id="rId41"/>
    <p:sldId id="342" r:id="rId42"/>
    <p:sldId id="33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etachew" initials="MG" lastIdx="1" clrIdx="0">
    <p:extLst>
      <p:ext uri="{19B8F6BF-5375-455C-9EA6-DF929625EA0E}">
        <p15:presenceInfo xmlns:p15="http://schemas.microsoft.com/office/powerpoint/2012/main" userId="Michael Getache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5B82"/>
    <a:srgbClr val="DA9A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8B0A85-6A12-41B7-8CE3-1235FCAA375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C44EE71-FE05-44B7-9610-31A1D05A6029}">
      <dgm:prSet phldrT="[Text]" custT="1"/>
      <dgm:spPr>
        <a:solidFill>
          <a:srgbClr val="7030A0"/>
        </a:solidFill>
        <a:ln>
          <a:solidFill>
            <a:srgbClr val="7030A0"/>
          </a:solidFill>
        </a:ln>
      </dgm:spPr>
      <dgm:t>
        <a:bodyPr/>
        <a:lstStyle/>
        <a:p>
          <a:r>
            <a:rPr lang="en-US" sz="2800" b="1" dirty="0" smtClean="0"/>
            <a:t>Health </a:t>
          </a:r>
          <a:r>
            <a:rPr lang="en-US" sz="2800" b="1" dirty="0" smtClean="0">
              <a:latin typeface="Times New Roman" panose="02020603050405020304" pitchFamily="18" charset="0"/>
              <a:ea typeface="Times New Roman"/>
              <a:cs typeface="Times New Roman" panose="02020603050405020304" pitchFamily="18" charset="0"/>
            </a:rPr>
            <a:t>consequences</a:t>
          </a:r>
        </a:p>
        <a:p>
          <a:r>
            <a:rPr lang="en-US" sz="1800" dirty="0" smtClean="0">
              <a:solidFill>
                <a:schemeClr val="bg1"/>
              </a:solidFill>
            </a:rPr>
            <a:t>  a) Fatal – Death and suicide</a:t>
          </a:r>
        </a:p>
        <a:p>
          <a:r>
            <a:rPr lang="en-US" sz="1800" dirty="0" smtClean="0">
              <a:solidFill>
                <a:schemeClr val="bg1"/>
              </a:solidFill>
            </a:rPr>
            <a:t>b) Non-fatal - </a:t>
          </a:r>
          <a:r>
            <a:rPr lang="en-US" sz="1800" dirty="0" smtClean="0">
              <a:solidFill>
                <a:schemeClr val="bg1"/>
              </a:solidFill>
              <a:sym typeface="Calibri"/>
            </a:rPr>
            <a:t>STI including HIV/AIDS, Unwanted / early pregnancy, Serious injuries </a:t>
          </a:r>
          <a:r>
            <a:rPr lang="mr-IN" sz="1800" dirty="0" smtClean="0">
              <a:solidFill>
                <a:schemeClr val="bg1"/>
              </a:solidFill>
              <a:sym typeface="Calibri"/>
            </a:rPr>
            <a:t>–</a:t>
          </a:r>
          <a:r>
            <a:rPr lang="en-US" sz="1800" dirty="0" smtClean="0">
              <a:solidFill>
                <a:schemeClr val="bg1"/>
              </a:solidFill>
              <a:sym typeface="Calibri"/>
            </a:rPr>
            <a:t> disability, Fistula etc. </a:t>
          </a:r>
        </a:p>
        <a:p>
          <a:endParaRPr lang="en-US" sz="2800" dirty="0"/>
        </a:p>
      </dgm:t>
    </dgm:pt>
    <dgm:pt modelId="{87A8572A-6C6E-4C58-88BA-4005783CCB0F}" type="parTrans" cxnId="{06BE1C90-E3C0-4AA1-8B87-E8FE82239FC1}">
      <dgm:prSet/>
      <dgm:spPr/>
      <dgm:t>
        <a:bodyPr/>
        <a:lstStyle/>
        <a:p>
          <a:endParaRPr lang="en-US"/>
        </a:p>
      </dgm:t>
    </dgm:pt>
    <dgm:pt modelId="{513CF633-543E-4771-B456-288500128888}" type="sibTrans" cxnId="{06BE1C90-E3C0-4AA1-8B87-E8FE82239FC1}">
      <dgm:prSet/>
      <dgm:spPr/>
      <dgm:t>
        <a:bodyPr/>
        <a:lstStyle/>
        <a:p>
          <a:endParaRPr lang="en-US"/>
        </a:p>
      </dgm:t>
    </dgm:pt>
    <dgm:pt modelId="{39945C03-0862-42F2-9206-333FF2B0762E}">
      <dgm:prSet phldrT="[Text]" custT="1"/>
      <dgm:spPr>
        <a:solidFill>
          <a:schemeClr val="accent2"/>
        </a:solidFill>
      </dgm:spPr>
      <dgm:t>
        <a:bodyPr/>
        <a:lstStyle/>
        <a:p>
          <a:r>
            <a:rPr lang="en-US" sz="2800" b="1" dirty="0" smtClean="0">
              <a:latin typeface="Times New Roman" panose="02020603050405020304" pitchFamily="18" charset="0"/>
              <a:ea typeface="Times New Roman"/>
              <a:cs typeface="Times New Roman" panose="02020603050405020304" pitchFamily="18" charset="0"/>
            </a:rPr>
            <a:t>Emotional consequences</a:t>
          </a:r>
          <a:endParaRPr lang="en-US" sz="2800" b="1" dirty="0"/>
        </a:p>
      </dgm:t>
    </dgm:pt>
    <dgm:pt modelId="{CF1192BB-1048-4360-8C45-BBA5D08C5816}" type="parTrans" cxnId="{DADC4584-A02C-489E-9713-50841F9D980E}">
      <dgm:prSet/>
      <dgm:spPr/>
      <dgm:t>
        <a:bodyPr/>
        <a:lstStyle/>
        <a:p>
          <a:endParaRPr lang="en-US"/>
        </a:p>
      </dgm:t>
    </dgm:pt>
    <dgm:pt modelId="{C276C867-A807-4ECE-AFAE-63DEFAE2EDAD}" type="sibTrans" cxnId="{DADC4584-A02C-489E-9713-50841F9D980E}">
      <dgm:prSet/>
      <dgm:spPr/>
      <dgm:t>
        <a:bodyPr/>
        <a:lstStyle/>
        <a:p>
          <a:endParaRPr lang="en-US"/>
        </a:p>
      </dgm:t>
    </dgm:pt>
    <dgm:pt modelId="{7232947F-6FB1-4F35-8F89-AB3B643D1C58}">
      <dgm:prSet phldrT="[Text]" custT="1"/>
      <dgm:spPr>
        <a:solidFill>
          <a:schemeClr val="accent2"/>
        </a:solidFill>
      </dgm:spPr>
      <dgm:t>
        <a:bodyPr/>
        <a:lstStyle/>
        <a:p>
          <a:r>
            <a:rPr lang="en-AU" sz="1800" dirty="0" smtClean="0">
              <a:solidFill>
                <a:schemeClr val="bg1"/>
              </a:solidFill>
              <a:sym typeface="Calibri"/>
            </a:rPr>
            <a:t>Mental health problems</a:t>
          </a:r>
          <a:endParaRPr lang="en-US" sz="1800" dirty="0">
            <a:solidFill>
              <a:schemeClr val="bg1"/>
            </a:solidFill>
          </a:endParaRPr>
        </a:p>
      </dgm:t>
    </dgm:pt>
    <dgm:pt modelId="{76FF68B5-8520-466E-B729-1EDAFE0E6BF4}" type="parTrans" cxnId="{88C2360B-D720-44C5-9024-ACCCC0A6368A}">
      <dgm:prSet/>
      <dgm:spPr/>
      <dgm:t>
        <a:bodyPr/>
        <a:lstStyle/>
        <a:p>
          <a:endParaRPr lang="en-US"/>
        </a:p>
      </dgm:t>
    </dgm:pt>
    <dgm:pt modelId="{7ED06739-EE8F-4A31-9C99-05F3033B9636}" type="sibTrans" cxnId="{88C2360B-D720-44C5-9024-ACCCC0A6368A}">
      <dgm:prSet/>
      <dgm:spPr/>
      <dgm:t>
        <a:bodyPr/>
        <a:lstStyle/>
        <a:p>
          <a:endParaRPr lang="en-US"/>
        </a:p>
      </dgm:t>
    </dgm:pt>
    <dgm:pt modelId="{AB8C2ECA-C376-4CFE-9032-9F6D8CFF3C00}">
      <dgm:prSet phldrT="[Text]" custT="1"/>
      <dgm:spPr>
        <a:solidFill>
          <a:schemeClr val="accent2"/>
        </a:solidFill>
      </dgm:spPr>
      <dgm:t>
        <a:bodyPr/>
        <a:lstStyle/>
        <a:p>
          <a:r>
            <a:rPr lang="en-AU" sz="1800" dirty="0" smtClean="0">
              <a:solidFill>
                <a:schemeClr val="bg1"/>
              </a:solidFill>
              <a:sym typeface="Calibri"/>
            </a:rPr>
            <a:t>Suicidal thoughts and behaviour</a:t>
          </a:r>
          <a:endParaRPr lang="en-US" sz="1800" dirty="0">
            <a:solidFill>
              <a:schemeClr val="bg1"/>
            </a:solidFill>
          </a:endParaRPr>
        </a:p>
      </dgm:t>
    </dgm:pt>
    <dgm:pt modelId="{717F5EC7-8A48-40F8-9995-327683B5370F}" type="parTrans" cxnId="{4F91C18F-825F-4A31-8BF3-7F071D9F499D}">
      <dgm:prSet/>
      <dgm:spPr/>
      <dgm:t>
        <a:bodyPr/>
        <a:lstStyle/>
        <a:p>
          <a:endParaRPr lang="en-US"/>
        </a:p>
      </dgm:t>
    </dgm:pt>
    <dgm:pt modelId="{DACEBB21-AAB6-47E1-8026-34FC3E060DD8}" type="sibTrans" cxnId="{4F91C18F-825F-4A31-8BF3-7F071D9F499D}">
      <dgm:prSet/>
      <dgm:spPr/>
      <dgm:t>
        <a:bodyPr/>
        <a:lstStyle/>
        <a:p>
          <a:endParaRPr lang="en-US"/>
        </a:p>
      </dgm:t>
    </dgm:pt>
    <dgm:pt modelId="{42CDF01E-86AA-4A78-A2FD-ECB5A6F80622}">
      <dgm:prSet phldrT="[Text]" custT="1"/>
      <dgm:spPr>
        <a:solidFill>
          <a:srgbClr val="00B050"/>
        </a:solidFill>
      </dgm:spPr>
      <dgm:t>
        <a:bodyPr/>
        <a:lstStyle/>
        <a:p>
          <a:r>
            <a:rPr lang="en-US" sz="2800" b="1" dirty="0" smtClean="0">
              <a:latin typeface="Times New Roman" panose="02020603050405020304" pitchFamily="18" charset="0"/>
              <a:ea typeface="Times New Roman"/>
              <a:cs typeface="Times New Roman" panose="02020603050405020304" pitchFamily="18" charset="0"/>
            </a:rPr>
            <a:t>Socio-economic consequences </a:t>
          </a:r>
          <a:endParaRPr lang="en-US" sz="2800" b="1" dirty="0"/>
        </a:p>
      </dgm:t>
    </dgm:pt>
    <dgm:pt modelId="{2A0EC2FD-F457-43CF-A6FA-D6E6E426B58D}" type="parTrans" cxnId="{9BA26BA8-CED2-4A7C-9EF0-897DC2D1A453}">
      <dgm:prSet/>
      <dgm:spPr/>
      <dgm:t>
        <a:bodyPr/>
        <a:lstStyle/>
        <a:p>
          <a:endParaRPr lang="en-US"/>
        </a:p>
      </dgm:t>
    </dgm:pt>
    <dgm:pt modelId="{A04FE840-2B4E-4FAF-A0D8-1FAAFE3472E7}" type="sibTrans" cxnId="{9BA26BA8-CED2-4A7C-9EF0-897DC2D1A453}">
      <dgm:prSet/>
      <dgm:spPr/>
      <dgm:t>
        <a:bodyPr/>
        <a:lstStyle/>
        <a:p>
          <a:endParaRPr lang="en-US"/>
        </a:p>
      </dgm:t>
    </dgm:pt>
    <dgm:pt modelId="{7AE52A78-406F-4DE0-BDCB-48DC0B601202}">
      <dgm:prSet phldrT="[Text]" custT="1"/>
      <dgm:spPr>
        <a:solidFill>
          <a:srgbClr val="00B050"/>
        </a:solidFill>
      </dgm:spPr>
      <dgm:t>
        <a:bodyPr/>
        <a:lstStyle/>
        <a:p>
          <a:r>
            <a:rPr lang="en-AU" sz="2000" dirty="0" smtClean="0">
              <a:latin typeface="Arial" charset="0"/>
            </a:rPr>
            <a:t>Rejection from family</a:t>
          </a:r>
          <a:endParaRPr lang="en-US" sz="2000" dirty="0"/>
        </a:p>
      </dgm:t>
    </dgm:pt>
    <dgm:pt modelId="{141E2A84-5D7B-4B9E-9137-0ACF290FC1B3}" type="parTrans" cxnId="{4A7FD385-0285-4AFF-BE95-37EA6E134927}">
      <dgm:prSet/>
      <dgm:spPr/>
      <dgm:t>
        <a:bodyPr/>
        <a:lstStyle/>
        <a:p>
          <a:endParaRPr lang="en-US"/>
        </a:p>
      </dgm:t>
    </dgm:pt>
    <dgm:pt modelId="{0A80270D-EC7A-4423-B821-64054156C87C}" type="sibTrans" cxnId="{4A7FD385-0285-4AFF-BE95-37EA6E134927}">
      <dgm:prSet/>
      <dgm:spPr/>
      <dgm:t>
        <a:bodyPr/>
        <a:lstStyle/>
        <a:p>
          <a:endParaRPr lang="en-US"/>
        </a:p>
      </dgm:t>
    </dgm:pt>
    <dgm:pt modelId="{2D21FF7F-4DFB-40C3-B249-6DAD468F7BB2}">
      <dgm:prSet phldrT="[Text]" custT="1"/>
      <dgm:spPr>
        <a:solidFill>
          <a:schemeClr val="accent2"/>
        </a:solidFill>
      </dgm:spPr>
      <dgm:t>
        <a:bodyPr/>
        <a:lstStyle/>
        <a:p>
          <a:r>
            <a:rPr lang="en-AU" sz="1800" dirty="0" smtClean="0">
              <a:solidFill>
                <a:schemeClr val="bg1"/>
              </a:solidFill>
              <a:sym typeface="Calibri"/>
            </a:rPr>
            <a:t>Shame, Insecurity, self-hate, self-blame</a:t>
          </a:r>
          <a:endParaRPr lang="en-US" sz="1800" dirty="0">
            <a:solidFill>
              <a:schemeClr val="bg1"/>
            </a:solidFill>
          </a:endParaRPr>
        </a:p>
      </dgm:t>
    </dgm:pt>
    <dgm:pt modelId="{88535F9F-5E0D-471D-B095-8360E3E4049F}" type="parTrans" cxnId="{79E3B3FB-8805-4835-AACB-AEB2E39C5396}">
      <dgm:prSet/>
      <dgm:spPr/>
      <dgm:t>
        <a:bodyPr/>
        <a:lstStyle/>
        <a:p>
          <a:endParaRPr lang="en-US"/>
        </a:p>
      </dgm:t>
    </dgm:pt>
    <dgm:pt modelId="{AE2EDFA0-2330-4F03-A162-0F9143F50807}" type="sibTrans" cxnId="{79E3B3FB-8805-4835-AACB-AEB2E39C5396}">
      <dgm:prSet/>
      <dgm:spPr/>
      <dgm:t>
        <a:bodyPr/>
        <a:lstStyle/>
        <a:p>
          <a:endParaRPr lang="en-US"/>
        </a:p>
      </dgm:t>
    </dgm:pt>
    <dgm:pt modelId="{48831822-2976-4B13-8809-796E2C84A471}">
      <dgm:prSet phldrT="[Text]" custT="1"/>
      <dgm:spPr>
        <a:solidFill>
          <a:schemeClr val="accent2"/>
        </a:solidFill>
      </dgm:spPr>
      <dgm:t>
        <a:bodyPr/>
        <a:lstStyle/>
        <a:p>
          <a:r>
            <a:rPr lang="en-AU" sz="1800" dirty="0" smtClean="0">
              <a:solidFill>
                <a:schemeClr val="bg1"/>
              </a:solidFill>
              <a:sym typeface="Calibri"/>
            </a:rPr>
            <a:t>Depression, Anxiety, Fear and anger</a:t>
          </a:r>
          <a:endParaRPr lang="en-US" sz="1800" dirty="0">
            <a:solidFill>
              <a:schemeClr val="bg1"/>
            </a:solidFill>
          </a:endParaRPr>
        </a:p>
      </dgm:t>
    </dgm:pt>
    <dgm:pt modelId="{01C6FED5-6228-4FE2-8892-D7BC21FAABB6}" type="parTrans" cxnId="{5933213D-879F-402B-8C33-7FAD5EC1D3C9}">
      <dgm:prSet/>
      <dgm:spPr/>
      <dgm:t>
        <a:bodyPr/>
        <a:lstStyle/>
        <a:p>
          <a:endParaRPr lang="en-US"/>
        </a:p>
      </dgm:t>
    </dgm:pt>
    <dgm:pt modelId="{9B32CAF7-B824-48CA-B9F2-3EC2F6920BC3}" type="sibTrans" cxnId="{5933213D-879F-402B-8C33-7FAD5EC1D3C9}">
      <dgm:prSet/>
      <dgm:spPr/>
      <dgm:t>
        <a:bodyPr/>
        <a:lstStyle/>
        <a:p>
          <a:endParaRPr lang="en-US"/>
        </a:p>
      </dgm:t>
    </dgm:pt>
    <dgm:pt modelId="{0CBD47A7-8CB2-492D-BC7D-F17859C87070}">
      <dgm:prSet custT="1"/>
      <dgm:spPr/>
      <dgm:t>
        <a:bodyPr/>
        <a:lstStyle/>
        <a:p>
          <a:r>
            <a:rPr lang="en-AU" sz="2000" dirty="0" smtClean="0">
              <a:latin typeface="Arial" charset="0"/>
            </a:rPr>
            <a:t>Family breakdown</a:t>
          </a:r>
          <a:endParaRPr lang="en-AU" sz="2000" dirty="0">
            <a:latin typeface="Arial" charset="0"/>
          </a:endParaRPr>
        </a:p>
      </dgm:t>
    </dgm:pt>
    <dgm:pt modelId="{260630C5-AEEE-4B5A-9764-03A81CB4256E}" type="parTrans" cxnId="{92F5D60C-7F89-4838-95E0-3E24578CEA7D}">
      <dgm:prSet/>
      <dgm:spPr/>
      <dgm:t>
        <a:bodyPr/>
        <a:lstStyle/>
        <a:p>
          <a:endParaRPr lang="en-US"/>
        </a:p>
      </dgm:t>
    </dgm:pt>
    <dgm:pt modelId="{79A4431D-617D-4FE7-8FD6-46C620E3C093}" type="sibTrans" cxnId="{92F5D60C-7F89-4838-95E0-3E24578CEA7D}">
      <dgm:prSet/>
      <dgm:spPr/>
      <dgm:t>
        <a:bodyPr/>
        <a:lstStyle/>
        <a:p>
          <a:endParaRPr lang="en-US"/>
        </a:p>
      </dgm:t>
    </dgm:pt>
    <dgm:pt modelId="{32EC25FD-C26B-4C38-88C3-41B38BBEB40A}">
      <dgm:prSet custT="1"/>
      <dgm:spPr/>
      <dgm:t>
        <a:bodyPr/>
        <a:lstStyle/>
        <a:p>
          <a:r>
            <a:rPr lang="en-AU" sz="2000" dirty="0" smtClean="0">
              <a:latin typeface="Arial" charset="0"/>
            </a:rPr>
            <a:t>Social rejection and isolation</a:t>
          </a:r>
          <a:endParaRPr lang="en-US" sz="2000" dirty="0">
            <a:latin typeface="Arial" charset="0"/>
          </a:endParaRPr>
        </a:p>
      </dgm:t>
    </dgm:pt>
    <dgm:pt modelId="{197E1028-D354-4D8C-BB7A-D77E61665043}" type="parTrans" cxnId="{97D57FB1-FCDB-47BC-9678-DFD4890D22FF}">
      <dgm:prSet/>
      <dgm:spPr/>
      <dgm:t>
        <a:bodyPr/>
        <a:lstStyle/>
        <a:p>
          <a:endParaRPr lang="en-US"/>
        </a:p>
      </dgm:t>
    </dgm:pt>
    <dgm:pt modelId="{8F8B2047-E714-490E-A2C7-AF3523D89765}" type="sibTrans" cxnId="{97D57FB1-FCDB-47BC-9678-DFD4890D22FF}">
      <dgm:prSet/>
      <dgm:spPr/>
      <dgm:t>
        <a:bodyPr/>
        <a:lstStyle/>
        <a:p>
          <a:endParaRPr lang="en-US"/>
        </a:p>
      </dgm:t>
    </dgm:pt>
    <dgm:pt modelId="{6412796A-C0A7-42C1-A1A6-4B13DB59B766}">
      <dgm:prSet custT="1"/>
      <dgm:spPr/>
      <dgm:t>
        <a:bodyPr/>
        <a:lstStyle/>
        <a:p>
          <a:r>
            <a:rPr lang="en-US" sz="2000" dirty="0" smtClean="0">
              <a:latin typeface="Arial" charset="0"/>
            </a:rPr>
            <a:t>Social stigma</a:t>
          </a:r>
          <a:endParaRPr lang="en-AU" sz="2000" dirty="0">
            <a:latin typeface="Arial" charset="0"/>
          </a:endParaRPr>
        </a:p>
      </dgm:t>
    </dgm:pt>
    <dgm:pt modelId="{9C47E4C9-EA43-4A5E-AA79-702425638C74}" type="parTrans" cxnId="{C8C37C24-623C-468A-BB0E-C3C84097B385}">
      <dgm:prSet/>
      <dgm:spPr/>
      <dgm:t>
        <a:bodyPr/>
        <a:lstStyle/>
        <a:p>
          <a:endParaRPr lang="en-US"/>
        </a:p>
      </dgm:t>
    </dgm:pt>
    <dgm:pt modelId="{B114B430-EB42-4415-9B65-5BB8D4A3EFA8}" type="sibTrans" cxnId="{C8C37C24-623C-468A-BB0E-C3C84097B385}">
      <dgm:prSet/>
      <dgm:spPr/>
      <dgm:t>
        <a:bodyPr/>
        <a:lstStyle/>
        <a:p>
          <a:endParaRPr lang="en-US"/>
        </a:p>
      </dgm:t>
    </dgm:pt>
    <dgm:pt modelId="{E8B5D05C-8A5E-4611-8EC8-F618C1D877A8}">
      <dgm:prSet custT="1"/>
      <dgm:spPr/>
      <dgm:t>
        <a:bodyPr/>
        <a:lstStyle/>
        <a:p>
          <a:r>
            <a:rPr lang="en-AU" sz="2000" dirty="0" smtClean="0">
              <a:latin typeface="Arial" charset="0"/>
            </a:rPr>
            <a:t>Losses in women's earning potential</a:t>
          </a:r>
          <a:endParaRPr lang="en-AU" sz="2000" dirty="0">
            <a:latin typeface="Arial" charset="0"/>
          </a:endParaRPr>
        </a:p>
      </dgm:t>
    </dgm:pt>
    <dgm:pt modelId="{43D9FF6D-9C32-4974-9AF8-22BCC3C6657D}" type="parTrans" cxnId="{3D9CF87C-67E1-434B-A23F-B51F04035953}">
      <dgm:prSet/>
      <dgm:spPr/>
      <dgm:t>
        <a:bodyPr/>
        <a:lstStyle/>
        <a:p>
          <a:endParaRPr lang="en-US"/>
        </a:p>
      </dgm:t>
    </dgm:pt>
    <dgm:pt modelId="{C37F031E-19B6-4831-9825-CD9D77616810}" type="sibTrans" cxnId="{3D9CF87C-67E1-434B-A23F-B51F04035953}">
      <dgm:prSet/>
      <dgm:spPr/>
      <dgm:t>
        <a:bodyPr/>
        <a:lstStyle/>
        <a:p>
          <a:endParaRPr lang="en-US"/>
        </a:p>
      </dgm:t>
    </dgm:pt>
    <dgm:pt modelId="{B6B39B21-672F-492D-96D5-7CC5BA098E59}">
      <dgm:prSet custT="1"/>
      <dgm:spPr/>
      <dgm:t>
        <a:bodyPr/>
        <a:lstStyle/>
        <a:p>
          <a:r>
            <a:rPr lang="en-AU" sz="2000" dirty="0" err="1" smtClean="0">
              <a:latin typeface="Arial" charset="0"/>
            </a:rPr>
            <a:t>Etc</a:t>
          </a:r>
          <a:r>
            <a:rPr lang="en-AU" sz="2000" dirty="0" smtClean="0">
              <a:latin typeface="Arial" charset="0"/>
            </a:rPr>
            <a:t> </a:t>
          </a:r>
          <a:endParaRPr lang="en-AU" sz="2000" dirty="0">
            <a:latin typeface="Arial" charset="0"/>
          </a:endParaRPr>
        </a:p>
      </dgm:t>
    </dgm:pt>
    <dgm:pt modelId="{03536599-2A5A-4134-AD01-19C889CDDE2F}" type="parTrans" cxnId="{5581C38B-2EBA-4464-A8AD-75D9830100F1}">
      <dgm:prSet/>
      <dgm:spPr/>
      <dgm:t>
        <a:bodyPr/>
        <a:lstStyle/>
        <a:p>
          <a:endParaRPr lang="en-US"/>
        </a:p>
      </dgm:t>
    </dgm:pt>
    <dgm:pt modelId="{AEA12869-92E6-4CF7-B040-B97652DAF3BD}" type="sibTrans" cxnId="{5581C38B-2EBA-4464-A8AD-75D9830100F1}">
      <dgm:prSet/>
      <dgm:spPr/>
      <dgm:t>
        <a:bodyPr/>
        <a:lstStyle/>
        <a:p>
          <a:endParaRPr lang="en-US"/>
        </a:p>
      </dgm:t>
    </dgm:pt>
    <dgm:pt modelId="{261D3115-CD7E-430F-A8DD-2399830BFCDA}">
      <dgm:prSet phldrT="[Text]" custT="1"/>
      <dgm:spPr>
        <a:solidFill>
          <a:schemeClr val="accent2"/>
        </a:solidFill>
      </dgm:spPr>
      <dgm:t>
        <a:bodyPr/>
        <a:lstStyle/>
        <a:p>
          <a:r>
            <a:rPr lang="en-US" sz="1800" dirty="0" err="1" smtClean="0">
              <a:solidFill>
                <a:schemeClr val="bg1"/>
              </a:solidFill>
            </a:rPr>
            <a:t>Etc</a:t>
          </a:r>
          <a:r>
            <a:rPr lang="en-US" sz="1800" dirty="0" smtClean="0">
              <a:solidFill>
                <a:schemeClr val="bg1"/>
              </a:solidFill>
            </a:rPr>
            <a:t> </a:t>
          </a:r>
          <a:endParaRPr lang="en-US" sz="1800" dirty="0">
            <a:solidFill>
              <a:schemeClr val="bg1"/>
            </a:solidFill>
          </a:endParaRPr>
        </a:p>
      </dgm:t>
    </dgm:pt>
    <dgm:pt modelId="{BF255170-5C95-4A14-9506-3811137CC172}" type="parTrans" cxnId="{12DAA3D6-A63E-4FB8-B01E-96087D314481}">
      <dgm:prSet/>
      <dgm:spPr/>
      <dgm:t>
        <a:bodyPr/>
        <a:lstStyle/>
        <a:p>
          <a:endParaRPr lang="en-US"/>
        </a:p>
      </dgm:t>
    </dgm:pt>
    <dgm:pt modelId="{4841C40D-2A36-49EA-9061-01177DA2333F}" type="sibTrans" cxnId="{12DAA3D6-A63E-4FB8-B01E-96087D314481}">
      <dgm:prSet/>
      <dgm:spPr/>
      <dgm:t>
        <a:bodyPr/>
        <a:lstStyle/>
        <a:p>
          <a:endParaRPr lang="en-US"/>
        </a:p>
      </dgm:t>
    </dgm:pt>
    <dgm:pt modelId="{6C858BBD-1E01-462E-B870-7DD4F398B114}" type="pres">
      <dgm:prSet presAssocID="{0F8B0A85-6A12-41B7-8CE3-1235FCAA3756}" presName="Name0" presStyleCnt="0">
        <dgm:presLayoutVars>
          <dgm:dir/>
          <dgm:resizeHandles val="exact"/>
        </dgm:presLayoutVars>
      </dgm:prSet>
      <dgm:spPr/>
      <dgm:t>
        <a:bodyPr/>
        <a:lstStyle/>
        <a:p>
          <a:endParaRPr lang="en-US"/>
        </a:p>
      </dgm:t>
    </dgm:pt>
    <dgm:pt modelId="{96378BE1-C15D-432B-BA58-54332EA1BAB0}" type="pres">
      <dgm:prSet presAssocID="{AC44EE71-FE05-44B7-9610-31A1D05A6029}" presName="node" presStyleLbl="node1" presStyleIdx="0" presStyleCnt="3">
        <dgm:presLayoutVars>
          <dgm:bulletEnabled val="1"/>
        </dgm:presLayoutVars>
      </dgm:prSet>
      <dgm:spPr/>
      <dgm:t>
        <a:bodyPr/>
        <a:lstStyle/>
        <a:p>
          <a:endParaRPr lang="en-US"/>
        </a:p>
      </dgm:t>
    </dgm:pt>
    <dgm:pt modelId="{7E5A8118-8286-4064-B333-C55EEB20DDB0}" type="pres">
      <dgm:prSet presAssocID="{513CF633-543E-4771-B456-288500128888}" presName="sibTrans" presStyleCnt="0"/>
      <dgm:spPr/>
    </dgm:pt>
    <dgm:pt modelId="{A4A4AC91-C16F-440E-8443-BBAF2A00473F}" type="pres">
      <dgm:prSet presAssocID="{39945C03-0862-42F2-9206-333FF2B0762E}" presName="node" presStyleLbl="node1" presStyleIdx="1" presStyleCnt="3">
        <dgm:presLayoutVars>
          <dgm:bulletEnabled val="1"/>
        </dgm:presLayoutVars>
      </dgm:prSet>
      <dgm:spPr/>
      <dgm:t>
        <a:bodyPr/>
        <a:lstStyle/>
        <a:p>
          <a:endParaRPr lang="en-US"/>
        </a:p>
      </dgm:t>
    </dgm:pt>
    <dgm:pt modelId="{E002459C-4CB0-4D8D-BFEA-64F26513643C}" type="pres">
      <dgm:prSet presAssocID="{C276C867-A807-4ECE-AFAE-63DEFAE2EDAD}" presName="sibTrans" presStyleCnt="0"/>
      <dgm:spPr/>
    </dgm:pt>
    <dgm:pt modelId="{914FA141-C472-4718-A42E-A787B1F461F7}" type="pres">
      <dgm:prSet presAssocID="{42CDF01E-86AA-4A78-A2FD-ECB5A6F80622}" presName="node" presStyleLbl="node1" presStyleIdx="2" presStyleCnt="3">
        <dgm:presLayoutVars>
          <dgm:bulletEnabled val="1"/>
        </dgm:presLayoutVars>
      </dgm:prSet>
      <dgm:spPr/>
      <dgm:t>
        <a:bodyPr/>
        <a:lstStyle/>
        <a:p>
          <a:endParaRPr lang="en-US"/>
        </a:p>
      </dgm:t>
    </dgm:pt>
  </dgm:ptLst>
  <dgm:cxnLst>
    <dgm:cxn modelId="{C8C37C24-623C-468A-BB0E-C3C84097B385}" srcId="{42CDF01E-86AA-4A78-A2FD-ECB5A6F80622}" destId="{6412796A-C0A7-42C1-A1A6-4B13DB59B766}" srcOrd="3" destOrd="0" parTransId="{9C47E4C9-EA43-4A5E-AA79-702425638C74}" sibTransId="{B114B430-EB42-4415-9B65-5BB8D4A3EFA8}"/>
    <dgm:cxn modelId="{287AC6BA-3309-4360-9CA4-877184740076}" type="presOf" srcId="{7232947F-6FB1-4F35-8F89-AB3B643D1C58}" destId="{A4A4AC91-C16F-440E-8443-BBAF2A00473F}" srcOrd="0" destOrd="1" presId="urn:microsoft.com/office/officeart/2005/8/layout/hList6"/>
    <dgm:cxn modelId="{5933213D-879F-402B-8C33-7FAD5EC1D3C9}" srcId="{39945C03-0862-42F2-9206-333FF2B0762E}" destId="{48831822-2976-4B13-8809-796E2C84A471}" srcOrd="3" destOrd="0" parTransId="{01C6FED5-6228-4FE2-8892-D7BC21FAABB6}" sibTransId="{9B32CAF7-B824-48CA-B9F2-3EC2F6920BC3}"/>
    <dgm:cxn modelId="{79E3B3FB-8805-4835-AACB-AEB2E39C5396}" srcId="{39945C03-0862-42F2-9206-333FF2B0762E}" destId="{2D21FF7F-4DFB-40C3-B249-6DAD468F7BB2}" srcOrd="2" destOrd="0" parTransId="{88535F9F-5E0D-471D-B095-8360E3E4049F}" sibTransId="{AE2EDFA0-2330-4F03-A162-0F9143F50807}"/>
    <dgm:cxn modelId="{3929068A-8291-418D-97C3-92C1C639B090}" type="presOf" srcId="{AB8C2ECA-C376-4CFE-9032-9F6D8CFF3C00}" destId="{A4A4AC91-C16F-440E-8443-BBAF2A00473F}" srcOrd="0" destOrd="2" presId="urn:microsoft.com/office/officeart/2005/8/layout/hList6"/>
    <dgm:cxn modelId="{4F91C18F-825F-4A31-8BF3-7F071D9F499D}" srcId="{39945C03-0862-42F2-9206-333FF2B0762E}" destId="{AB8C2ECA-C376-4CFE-9032-9F6D8CFF3C00}" srcOrd="1" destOrd="0" parTransId="{717F5EC7-8A48-40F8-9995-327683B5370F}" sibTransId="{DACEBB21-AAB6-47E1-8026-34FC3E060DD8}"/>
    <dgm:cxn modelId="{9BA26BA8-CED2-4A7C-9EF0-897DC2D1A453}" srcId="{0F8B0A85-6A12-41B7-8CE3-1235FCAA3756}" destId="{42CDF01E-86AA-4A78-A2FD-ECB5A6F80622}" srcOrd="2" destOrd="0" parTransId="{2A0EC2FD-F457-43CF-A6FA-D6E6E426B58D}" sibTransId="{A04FE840-2B4E-4FAF-A0D8-1FAAFE3472E7}"/>
    <dgm:cxn modelId="{244D6AF5-7154-4E22-9A0B-8C9E58A6753C}" type="presOf" srcId="{AC44EE71-FE05-44B7-9610-31A1D05A6029}" destId="{96378BE1-C15D-432B-BA58-54332EA1BAB0}" srcOrd="0" destOrd="0" presId="urn:microsoft.com/office/officeart/2005/8/layout/hList6"/>
    <dgm:cxn modelId="{2A1AE940-07AE-42A3-9ED9-7FBC275C9679}" type="presOf" srcId="{0F8B0A85-6A12-41B7-8CE3-1235FCAA3756}" destId="{6C858BBD-1E01-462E-B870-7DD4F398B114}" srcOrd="0" destOrd="0" presId="urn:microsoft.com/office/officeart/2005/8/layout/hList6"/>
    <dgm:cxn modelId="{D4598FDB-1FE2-4AD0-9DBC-8DBF28AEB39D}" type="presOf" srcId="{39945C03-0862-42F2-9206-333FF2B0762E}" destId="{A4A4AC91-C16F-440E-8443-BBAF2A00473F}" srcOrd="0" destOrd="0" presId="urn:microsoft.com/office/officeart/2005/8/layout/hList6"/>
    <dgm:cxn modelId="{5E8C7F49-972B-4CA4-9FEC-640AFD5A8353}" type="presOf" srcId="{42CDF01E-86AA-4A78-A2FD-ECB5A6F80622}" destId="{914FA141-C472-4718-A42E-A787B1F461F7}" srcOrd="0" destOrd="0" presId="urn:microsoft.com/office/officeart/2005/8/layout/hList6"/>
    <dgm:cxn modelId="{12DAA3D6-A63E-4FB8-B01E-96087D314481}" srcId="{39945C03-0862-42F2-9206-333FF2B0762E}" destId="{261D3115-CD7E-430F-A8DD-2399830BFCDA}" srcOrd="4" destOrd="0" parTransId="{BF255170-5C95-4A14-9506-3811137CC172}" sibTransId="{4841C40D-2A36-49EA-9061-01177DA2333F}"/>
    <dgm:cxn modelId="{4A7FD385-0285-4AFF-BE95-37EA6E134927}" srcId="{42CDF01E-86AA-4A78-A2FD-ECB5A6F80622}" destId="{7AE52A78-406F-4DE0-BDCB-48DC0B601202}" srcOrd="0" destOrd="0" parTransId="{141E2A84-5D7B-4B9E-9137-0ACF290FC1B3}" sibTransId="{0A80270D-EC7A-4423-B821-64054156C87C}"/>
    <dgm:cxn modelId="{5581C38B-2EBA-4464-A8AD-75D9830100F1}" srcId="{42CDF01E-86AA-4A78-A2FD-ECB5A6F80622}" destId="{B6B39B21-672F-492D-96D5-7CC5BA098E59}" srcOrd="5" destOrd="0" parTransId="{03536599-2A5A-4134-AD01-19C889CDDE2F}" sibTransId="{AEA12869-92E6-4CF7-B040-B97652DAF3BD}"/>
    <dgm:cxn modelId="{03E7C341-548C-4E9C-A748-2D27553927AC}" type="presOf" srcId="{48831822-2976-4B13-8809-796E2C84A471}" destId="{A4A4AC91-C16F-440E-8443-BBAF2A00473F}" srcOrd="0" destOrd="4" presId="urn:microsoft.com/office/officeart/2005/8/layout/hList6"/>
    <dgm:cxn modelId="{8644F366-E245-4235-988A-7389A467B6FC}" type="presOf" srcId="{261D3115-CD7E-430F-A8DD-2399830BFCDA}" destId="{A4A4AC91-C16F-440E-8443-BBAF2A00473F}" srcOrd="0" destOrd="5" presId="urn:microsoft.com/office/officeart/2005/8/layout/hList6"/>
    <dgm:cxn modelId="{88C2360B-D720-44C5-9024-ACCCC0A6368A}" srcId="{39945C03-0862-42F2-9206-333FF2B0762E}" destId="{7232947F-6FB1-4F35-8F89-AB3B643D1C58}" srcOrd="0" destOrd="0" parTransId="{76FF68B5-8520-466E-B729-1EDAFE0E6BF4}" sibTransId="{7ED06739-EE8F-4A31-9C99-05F3033B9636}"/>
    <dgm:cxn modelId="{3D9CF87C-67E1-434B-A23F-B51F04035953}" srcId="{42CDF01E-86AA-4A78-A2FD-ECB5A6F80622}" destId="{E8B5D05C-8A5E-4611-8EC8-F618C1D877A8}" srcOrd="4" destOrd="0" parTransId="{43D9FF6D-9C32-4974-9AF8-22BCC3C6657D}" sibTransId="{C37F031E-19B6-4831-9825-CD9D77616810}"/>
    <dgm:cxn modelId="{A128E160-AC10-4836-9CD0-29D0C3B6B0F5}" type="presOf" srcId="{32EC25FD-C26B-4C38-88C3-41B38BBEB40A}" destId="{914FA141-C472-4718-A42E-A787B1F461F7}" srcOrd="0" destOrd="3" presId="urn:microsoft.com/office/officeart/2005/8/layout/hList6"/>
    <dgm:cxn modelId="{06BE1C90-E3C0-4AA1-8B87-E8FE82239FC1}" srcId="{0F8B0A85-6A12-41B7-8CE3-1235FCAA3756}" destId="{AC44EE71-FE05-44B7-9610-31A1D05A6029}" srcOrd="0" destOrd="0" parTransId="{87A8572A-6C6E-4C58-88BA-4005783CCB0F}" sibTransId="{513CF633-543E-4771-B456-288500128888}"/>
    <dgm:cxn modelId="{9098CFAA-32C5-4F53-8147-0C1D6DBE8C0A}" type="presOf" srcId="{E8B5D05C-8A5E-4611-8EC8-F618C1D877A8}" destId="{914FA141-C472-4718-A42E-A787B1F461F7}" srcOrd="0" destOrd="5" presId="urn:microsoft.com/office/officeart/2005/8/layout/hList6"/>
    <dgm:cxn modelId="{FC8BB633-E34C-4643-ADB7-303E128DC187}" type="presOf" srcId="{2D21FF7F-4DFB-40C3-B249-6DAD468F7BB2}" destId="{A4A4AC91-C16F-440E-8443-BBAF2A00473F}" srcOrd="0" destOrd="3" presId="urn:microsoft.com/office/officeart/2005/8/layout/hList6"/>
    <dgm:cxn modelId="{DADC4584-A02C-489E-9713-50841F9D980E}" srcId="{0F8B0A85-6A12-41B7-8CE3-1235FCAA3756}" destId="{39945C03-0862-42F2-9206-333FF2B0762E}" srcOrd="1" destOrd="0" parTransId="{CF1192BB-1048-4360-8C45-BBA5D08C5816}" sibTransId="{C276C867-A807-4ECE-AFAE-63DEFAE2EDAD}"/>
    <dgm:cxn modelId="{188FC027-1640-4207-9D03-4BEDFA10797D}" type="presOf" srcId="{6412796A-C0A7-42C1-A1A6-4B13DB59B766}" destId="{914FA141-C472-4718-A42E-A787B1F461F7}" srcOrd="0" destOrd="4" presId="urn:microsoft.com/office/officeart/2005/8/layout/hList6"/>
    <dgm:cxn modelId="{A7F2510B-5BF8-4548-90C3-96577996B9B2}" type="presOf" srcId="{7AE52A78-406F-4DE0-BDCB-48DC0B601202}" destId="{914FA141-C472-4718-A42E-A787B1F461F7}" srcOrd="0" destOrd="1" presId="urn:microsoft.com/office/officeart/2005/8/layout/hList6"/>
    <dgm:cxn modelId="{97D57FB1-FCDB-47BC-9678-DFD4890D22FF}" srcId="{42CDF01E-86AA-4A78-A2FD-ECB5A6F80622}" destId="{32EC25FD-C26B-4C38-88C3-41B38BBEB40A}" srcOrd="2" destOrd="0" parTransId="{197E1028-D354-4D8C-BB7A-D77E61665043}" sibTransId="{8F8B2047-E714-490E-A2C7-AF3523D89765}"/>
    <dgm:cxn modelId="{92F5D60C-7F89-4838-95E0-3E24578CEA7D}" srcId="{42CDF01E-86AA-4A78-A2FD-ECB5A6F80622}" destId="{0CBD47A7-8CB2-492D-BC7D-F17859C87070}" srcOrd="1" destOrd="0" parTransId="{260630C5-AEEE-4B5A-9764-03A81CB4256E}" sibTransId="{79A4431D-617D-4FE7-8FD6-46C620E3C093}"/>
    <dgm:cxn modelId="{8B16A28E-89E7-4ED7-97F1-19D4C2DB6164}" type="presOf" srcId="{B6B39B21-672F-492D-96D5-7CC5BA098E59}" destId="{914FA141-C472-4718-A42E-A787B1F461F7}" srcOrd="0" destOrd="6" presId="urn:microsoft.com/office/officeart/2005/8/layout/hList6"/>
    <dgm:cxn modelId="{9213B4A0-37F3-47FC-AD8B-0BDDAD402AEC}" type="presOf" srcId="{0CBD47A7-8CB2-492D-BC7D-F17859C87070}" destId="{914FA141-C472-4718-A42E-A787B1F461F7}" srcOrd="0" destOrd="2" presId="urn:microsoft.com/office/officeart/2005/8/layout/hList6"/>
    <dgm:cxn modelId="{BA795D52-F19B-4B50-BC4E-80ED35D01549}" type="presParOf" srcId="{6C858BBD-1E01-462E-B870-7DD4F398B114}" destId="{96378BE1-C15D-432B-BA58-54332EA1BAB0}" srcOrd="0" destOrd="0" presId="urn:microsoft.com/office/officeart/2005/8/layout/hList6"/>
    <dgm:cxn modelId="{02374DEB-1D67-4302-89BA-51E77A49D77A}" type="presParOf" srcId="{6C858BBD-1E01-462E-B870-7DD4F398B114}" destId="{7E5A8118-8286-4064-B333-C55EEB20DDB0}" srcOrd="1" destOrd="0" presId="urn:microsoft.com/office/officeart/2005/8/layout/hList6"/>
    <dgm:cxn modelId="{206631D5-AD17-42FF-B3AF-E96CCB1FA271}" type="presParOf" srcId="{6C858BBD-1E01-462E-B870-7DD4F398B114}" destId="{A4A4AC91-C16F-440E-8443-BBAF2A00473F}" srcOrd="2" destOrd="0" presId="urn:microsoft.com/office/officeart/2005/8/layout/hList6"/>
    <dgm:cxn modelId="{8D4F3852-4F1A-47E8-B138-728F50A0652D}" type="presParOf" srcId="{6C858BBD-1E01-462E-B870-7DD4F398B114}" destId="{E002459C-4CB0-4D8D-BFEA-64F26513643C}" srcOrd="3" destOrd="0" presId="urn:microsoft.com/office/officeart/2005/8/layout/hList6"/>
    <dgm:cxn modelId="{0D521011-C97E-458C-B4C8-F8DC4F73C02A}" type="presParOf" srcId="{6C858BBD-1E01-462E-B870-7DD4F398B114}" destId="{914FA141-C472-4718-A42E-A787B1F461F7}"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78BE1-C15D-432B-BA58-54332EA1BAB0}">
      <dsp:nvSpPr>
        <dsp:cNvPr id="0" name=""/>
        <dsp:cNvSpPr/>
      </dsp:nvSpPr>
      <dsp:spPr>
        <a:xfrm rot="16200000">
          <a:off x="-1015381" y="1016547"/>
          <a:ext cx="5062654" cy="3029559"/>
        </a:xfrm>
        <a:prstGeom prst="flowChartManualOperation">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b="1" kern="1200" dirty="0" smtClean="0"/>
            <a:t>Health </a:t>
          </a:r>
          <a:r>
            <a:rPr lang="en-US" sz="2800" b="1" kern="1200" dirty="0" smtClean="0">
              <a:latin typeface="Times New Roman" panose="02020603050405020304" pitchFamily="18" charset="0"/>
              <a:ea typeface="Times New Roman"/>
              <a:cs typeface="Times New Roman" panose="02020603050405020304" pitchFamily="18" charset="0"/>
            </a:rPr>
            <a:t>consequences</a:t>
          </a:r>
        </a:p>
        <a:p>
          <a:pPr lvl="0" algn="ctr" defTabSz="1244600">
            <a:lnSpc>
              <a:spcPct val="90000"/>
            </a:lnSpc>
            <a:spcBef>
              <a:spcPct val="0"/>
            </a:spcBef>
            <a:spcAft>
              <a:spcPct val="35000"/>
            </a:spcAft>
          </a:pPr>
          <a:r>
            <a:rPr lang="en-US" sz="1800" kern="1200" dirty="0" smtClean="0">
              <a:solidFill>
                <a:schemeClr val="bg1"/>
              </a:solidFill>
            </a:rPr>
            <a:t>  a) Fatal – Death and suicide</a:t>
          </a:r>
        </a:p>
        <a:p>
          <a:pPr lvl="0" algn="ctr" defTabSz="1244600">
            <a:lnSpc>
              <a:spcPct val="90000"/>
            </a:lnSpc>
            <a:spcBef>
              <a:spcPct val="0"/>
            </a:spcBef>
            <a:spcAft>
              <a:spcPct val="35000"/>
            </a:spcAft>
          </a:pPr>
          <a:r>
            <a:rPr lang="en-US" sz="1800" kern="1200" dirty="0" smtClean="0">
              <a:solidFill>
                <a:schemeClr val="bg1"/>
              </a:solidFill>
            </a:rPr>
            <a:t>b) Non-fatal - </a:t>
          </a:r>
          <a:r>
            <a:rPr lang="en-US" sz="1800" kern="1200" dirty="0" smtClean="0">
              <a:solidFill>
                <a:schemeClr val="bg1"/>
              </a:solidFill>
              <a:sym typeface="Calibri"/>
            </a:rPr>
            <a:t>STI including HIV/AIDS, Unwanted / early pregnancy, Serious injuries </a:t>
          </a:r>
          <a:r>
            <a:rPr lang="mr-IN" sz="1800" kern="1200" dirty="0" smtClean="0">
              <a:solidFill>
                <a:schemeClr val="bg1"/>
              </a:solidFill>
              <a:sym typeface="Calibri"/>
            </a:rPr>
            <a:t>–</a:t>
          </a:r>
          <a:r>
            <a:rPr lang="en-US" sz="1800" kern="1200" dirty="0" smtClean="0">
              <a:solidFill>
                <a:schemeClr val="bg1"/>
              </a:solidFill>
              <a:sym typeface="Calibri"/>
            </a:rPr>
            <a:t> disability, Fistula etc. </a:t>
          </a:r>
        </a:p>
        <a:p>
          <a:pPr lvl="0" algn="ctr" defTabSz="1244600">
            <a:lnSpc>
              <a:spcPct val="90000"/>
            </a:lnSpc>
            <a:spcBef>
              <a:spcPct val="0"/>
            </a:spcBef>
            <a:spcAft>
              <a:spcPct val="35000"/>
            </a:spcAft>
          </a:pPr>
          <a:endParaRPr lang="en-US" sz="2800" kern="1200" dirty="0"/>
        </a:p>
      </dsp:txBody>
      <dsp:txXfrm rot="5400000">
        <a:off x="1166" y="1012531"/>
        <a:ext cx="3029559" cy="3037592"/>
      </dsp:txXfrm>
    </dsp:sp>
    <dsp:sp modelId="{A4A4AC91-C16F-440E-8443-BBAF2A00473F}">
      <dsp:nvSpPr>
        <dsp:cNvPr id="0" name=""/>
        <dsp:cNvSpPr/>
      </dsp:nvSpPr>
      <dsp:spPr>
        <a:xfrm rot="16200000">
          <a:off x="2241394" y="1016547"/>
          <a:ext cx="5062654" cy="3029559"/>
        </a:xfrm>
        <a:prstGeom prst="flowChartManualOperati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US" sz="2800" b="1" kern="1200" dirty="0" smtClean="0">
              <a:latin typeface="Times New Roman" panose="02020603050405020304" pitchFamily="18" charset="0"/>
              <a:ea typeface="Times New Roman"/>
              <a:cs typeface="Times New Roman" panose="02020603050405020304" pitchFamily="18" charset="0"/>
            </a:rPr>
            <a:t>Emotional consequences</a:t>
          </a:r>
          <a:endParaRPr lang="en-US" sz="2800" b="1" kern="1200" dirty="0"/>
        </a:p>
        <a:p>
          <a:pPr marL="171450" lvl="1" indent="-171450" algn="l" defTabSz="800100">
            <a:lnSpc>
              <a:spcPct val="90000"/>
            </a:lnSpc>
            <a:spcBef>
              <a:spcPct val="0"/>
            </a:spcBef>
            <a:spcAft>
              <a:spcPct val="15000"/>
            </a:spcAft>
            <a:buChar char="••"/>
          </a:pPr>
          <a:r>
            <a:rPr lang="en-AU" sz="1800" kern="1200" dirty="0" smtClean="0">
              <a:solidFill>
                <a:schemeClr val="bg1"/>
              </a:solidFill>
              <a:sym typeface="Calibri"/>
            </a:rPr>
            <a:t>Mental health problems</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AU" sz="1800" kern="1200" dirty="0" smtClean="0">
              <a:solidFill>
                <a:schemeClr val="bg1"/>
              </a:solidFill>
              <a:sym typeface="Calibri"/>
            </a:rPr>
            <a:t>Suicidal thoughts and behaviour</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AU" sz="1800" kern="1200" dirty="0" smtClean="0">
              <a:solidFill>
                <a:schemeClr val="bg1"/>
              </a:solidFill>
              <a:sym typeface="Calibri"/>
            </a:rPr>
            <a:t>Shame, Insecurity, self-hate, self-blame</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AU" sz="1800" kern="1200" dirty="0" smtClean="0">
              <a:solidFill>
                <a:schemeClr val="bg1"/>
              </a:solidFill>
              <a:sym typeface="Calibri"/>
            </a:rPr>
            <a:t>Depression, Anxiety, Fear and anger</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US" sz="1800" kern="1200" dirty="0" err="1" smtClean="0">
              <a:solidFill>
                <a:schemeClr val="bg1"/>
              </a:solidFill>
            </a:rPr>
            <a:t>Etc</a:t>
          </a:r>
          <a:r>
            <a:rPr lang="en-US" sz="1800" kern="1200" dirty="0" smtClean="0">
              <a:solidFill>
                <a:schemeClr val="bg1"/>
              </a:solidFill>
            </a:rPr>
            <a:t> </a:t>
          </a:r>
          <a:endParaRPr lang="en-US" sz="1800" kern="1200" dirty="0">
            <a:solidFill>
              <a:schemeClr val="bg1"/>
            </a:solidFill>
          </a:endParaRPr>
        </a:p>
      </dsp:txBody>
      <dsp:txXfrm rot="5400000">
        <a:off x="3257941" y="1012531"/>
        <a:ext cx="3029559" cy="3037592"/>
      </dsp:txXfrm>
    </dsp:sp>
    <dsp:sp modelId="{914FA141-C472-4718-A42E-A787B1F461F7}">
      <dsp:nvSpPr>
        <dsp:cNvPr id="0" name=""/>
        <dsp:cNvSpPr/>
      </dsp:nvSpPr>
      <dsp:spPr>
        <a:xfrm rot="16200000">
          <a:off x="5498171" y="1016547"/>
          <a:ext cx="5062654" cy="3029559"/>
        </a:xfrm>
        <a:prstGeom prst="flowChartManualOperati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US" sz="2800" b="1" kern="1200" dirty="0" smtClean="0">
              <a:latin typeface="Times New Roman" panose="02020603050405020304" pitchFamily="18" charset="0"/>
              <a:ea typeface="Times New Roman"/>
              <a:cs typeface="Times New Roman" panose="02020603050405020304" pitchFamily="18" charset="0"/>
            </a:rPr>
            <a:t>Socio-economic consequences </a:t>
          </a:r>
          <a:endParaRPr lang="en-US" sz="2800" b="1" kern="1200" dirty="0"/>
        </a:p>
        <a:p>
          <a:pPr marL="228600" lvl="1" indent="-228600" algn="l" defTabSz="889000">
            <a:lnSpc>
              <a:spcPct val="90000"/>
            </a:lnSpc>
            <a:spcBef>
              <a:spcPct val="0"/>
            </a:spcBef>
            <a:spcAft>
              <a:spcPct val="15000"/>
            </a:spcAft>
            <a:buChar char="••"/>
          </a:pPr>
          <a:r>
            <a:rPr lang="en-AU" sz="2000" kern="1200" dirty="0" smtClean="0">
              <a:latin typeface="Arial" charset="0"/>
            </a:rPr>
            <a:t>Rejection from family</a:t>
          </a:r>
          <a:endParaRPr lang="en-US" sz="2000" kern="1200" dirty="0"/>
        </a:p>
        <a:p>
          <a:pPr marL="228600" lvl="1" indent="-228600" algn="l" defTabSz="889000">
            <a:lnSpc>
              <a:spcPct val="90000"/>
            </a:lnSpc>
            <a:spcBef>
              <a:spcPct val="0"/>
            </a:spcBef>
            <a:spcAft>
              <a:spcPct val="15000"/>
            </a:spcAft>
            <a:buChar char="••"/>
          </a:pPr>
          <a:r>
            <a:rPr lang="en-AU" sz="2000" kern="1200" dirty="0" smtClean="0">
              <a:latin typeface="Arial" charset="0"/>
            </a:rPr>
            <a:t>Family breakdown</a:t>
          </a:r>
          <a:endParaRPr lang="en-AU" sz="2000" kern="1200" dirty="0">
            <a:latin typeface="Arial" charset="0"/>
          </a:endParaRPr>
        </a:p>
        <a:p>
          <a:pPr marL="228600" lvl="1" indent="-228600" algn="l" defTabSz="889000">
            <a:lnSpc>
              <a:spcPct val="90000"/>
            </a:lnSpc>
            <a:spcBef>
              <a:spcPct val="0"/>
            </a:spcBef>
            <a:spcAft>
              <a:spcPct val="15000"/>
            </a:spcAft>
            <a:buChar char="••"/>
          </a:pPr>
          <a:r>
            <a:rPr lang="en-AU" sz="2000" kern="1200" dirty="0" smtClean="0">
              <a:latin typeface="Arial" charset="0"/>
            </a:rPr>
            <a:t>Social rejection and isolation</a:t>
          </a:r>
          <a:endParaRPr lang="en-US" sz="2000" kern="1200" dirty="0">
            <a:latin typeface="Arial" charset="0"/>
          </a:endParaRPr>
        </a:p>
        <a:p>
          <a:pPr marL="228600" lvl="1" indent="-228600" algn="l" defTabSz="889000">
            <a:lnSpc>
              <a:spcPct val="90000"/>
            </a:lnSpc>
            <a:spcBef>
              <a:spcPct val="0"/>
            </a:spcBef>
            <a:spcAft>
              <a:spcPct val="15000"/>
            </a:spcAft>
            <a:buChar char="••"/>
          </a:pPr>
          <a:r>
            <a:rPr lang="en-US" sz="2000" kern="1200" dirty="0" smtClean="0">
              <a:latin typeface="Arial" charset="0"/>
            </a:rPr>
            <a:t>Social stigma</a:t>
          </a:r>
          <a:endParaRPr lang="en-AU" sz="2000" kern="1200" dirty="0">
            <a:latin typeface="Arial" charset="0"/>
          </a:endParaRPr>
        </a:p>
        <a:p>
          <a:pPr marL="228600" lvl="1" indent="-228600" algn="l" defTabSz="889000">
            <a:lnSpc>
              <a:spcPct val="90000"/>
            </a:lnSpc>
            <a:spcBef>
              <a:spcPct val="0"/>
            </a:spcBef>
            <a:spcAft>
              <a:spcPct val="15000"/>
            </a:spcAft>
            <a:buChar char="••"/>
          </a:pPr>
          <a:r>
            <a:rPr lang="en-AU" sz="2000" kern="1200" dirty="0" smtClean="0">
              <a:latin typeface="Arial" charset="0"/>
            </a:rPr>
            <a:t>Losses in women's earning potential</a:t>
          </a:r>
          <a:endParaRPr lang="en-AU" sz="2000" kern="1200" dirty="0">
            <a:latin typeface="Arial" charset="0"/>
          </a:endParaRPr>
        </a:p>
        <a:p>
          <a:pPr marL="228600" lvl="1" indent="-228600" algn="l" defTabSz="889000">
            <a:lnSpc>
              <a:spcPct val="90000"/>
            </a:lnSpc>
            <a:spcBef>
              <a:spcPct val="0"/>
            </a:spcBef>
            <a:spcAft>
              <a:spcPct val="15000"/>
            </a:spcAft>
            <a:buChar char="••"/>
          </a:pPr>
          <a:r>
            <a:rPr lang="en-AU" sz="2000" kern="1200" dirty="0" err="1" smtClean="0">
              <a:latin typeface="Arial" charset="0"/>
            </a:rPr>
            <a:t>Etc</a:t>
          </a:r>
          <a:r>
            <a:rPr lang="en-AU" sz="2000" kern="1200" dirty="0" smtClean="0">
              <a:latin typeface="Arial" charset="0"/>
            </a:rPr>
            <a:t> </a:t>
          </a:r>
          <a:endParaRPr lang="en-AU" sz="2000" kern="1200" dirty="0">
            <a:latin typeface="Arial" charset="0"/>
          </a:endParaRPr>
        </a:p>
      </dsp:txBody>
      <dsp:txXfrm rot="5400000">
        <a:off x="6514718" y="1012531"/>
        <a:ext cx="3029559" cy="303759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C70A4-213A-4FFE-97D9-8AE90FF657C4}" type="datetimeFigureOut">
              <a:rPr lang="en-US" smtClean="0"/>
              <a:t>7/1/2020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DBBF1-4EA5-4E7F-AE0F-7412B56780E1}" type="slidenum">
              <a:rPr lang="en-US" smtClean="0"/>
              <a:t>‹#›</a:t>
            </a:fld>
            <a:endParaRPr lang="en-US"/>
          </a:p>
        </p:txBody>
      </p:sp>
    </p:spTree>
    <p:extLst>
      <p:ext uri="{BB962C8B-B14F-4D97-AF65-F5344CB8AC3E}">
        <p14:creationId xmlns:p14="http://schemas.microsoft.com/office/powerpoint/2010/main" val="49522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CF5AE1-1A67-48D6-9338-AF3353B138FF}"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320598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5AE1-1A67-48D6-9338-AF3353B138FF}"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129015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5AE1-1A67-48D6-9338-AF3353B138FF}"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272037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ED3A70-81F6-4E50-8B92-8F5632B092C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EC62D-8720-447E-A790-307AA1F7BB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349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9C146D-C90B-43B7-A9DA-73EA198032F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EC62D-8720-447E-A790-307AA1F7BB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7637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8D3001-756E-44F9-A9A6-1C8C5A33836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EC62D-8720-447E-A790-307AA1F7BB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048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F4BE8-1FCF-4504-AEC7-EAD3F2B59C9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EC62D-8720-447E-A790-307AA1F7BB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7608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C0A275-E229-4561-870B-6D133272D08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EC62D-8720-447E-A790-307AA1F7BB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0707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E43EB0-10E2-4971-890E-A0FB2DC97BC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EC62D-8720-447E-A790-307AA1F7BB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0713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3F00B-9DB4-49A4-8B8F-3F4B5B6A7CB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EC62D-8720-447E-A790-307AA1F7BB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1337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B7EEAA-0A65-4965-A0A4-FAB39C6B809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EC62D-8720-447E-A790-307AA1F7BB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606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5AE1-1A67-48D6-9338-AF3353B138FF}"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pic>
        <p:nvPicPr>
          <p:cNvPr id="7" name="Bille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7861" y="363318"/>
            <a:ext cx="1271019" cy="569977"/>
          </a:xfrm>
          <a:prstGeom prst="rect">
            <a:avLst/>
          </a:prstGeom>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97448" y="5854687"/>
            <a:ext cx="1413552" cy="82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vinklet trekant 6"/>
          <p:cNvSpPr/>
          <p:nvPr userDrawn="1"/>
        </p:nvSpPr>
        <p:spPr>
          <a:xfrm rot="2700000">
            <a:off x="11537692" y="2764800"/>
            <a:ext cx="1309838" cy="1309838"/>
          </a:xfrm>
          <a:prstGeom prst="rtTriangle">
            <a:avLst/>
          </a:prstGeom>
          <a:solidFill>
            <a:srgbClr val="F7941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dirty="0">
              <a:solidFill>
                <a:srgbClr val="F26531"/>
              </a:solidFill>
            </a:endParaRPr>
          </a:p>
        </p:txBody>
      </p:sp>
    </p:spTree>
    <p:extLst>
      <p:ext uri="{BB962C8B-B14F-4D97-AF65-F5344CB8AC3E}">
        <p14:creationId xmlns:p14="http://schemas.microsoft.com/office/powerpoint/2010/main" val="229979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9C0B5D-84D0-4135-BDCD-071D3F82AFC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EC62D-8720-447E-A790-307AA1F7BB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693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5F90FF-EE87-41D0-B250-6573F4C74DB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EC62D-8720-447E-A790-307AA1F7BB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4597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2C4A21-2115-4ACE-B32F-6C9933F2437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EC62D-8720-447E-A790-307AA1F7BB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9619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0733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31880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1104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7/1/2020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1700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solidFill>
                  <a:prstClr val="black">
                    <a:tint val="75000"/>
                  </a:prstClr>
                </a:solidFill>
              </a:rPr>
              <a:pPr/>
              <a:t>7/1/2020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827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solidFill>
                  <a:prstClr val="black">
                    <a:tint val="75000"/>
                  </a:prstClr>
                </a:solidFill>
              </a:rPr>
              <a:pPr/>
              <a:t>7/1/2020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628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solidFill>
                  <a:prstClr val="black">
                    <a:tint val="75000"/>
                  </a:prstClr>
                </a:solidFill>
              </a:rPr>
              <a:pPr/>
              <a:t>7/1/2020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700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CF5AE1-1A67-48D6-9338-AF3353B138FF}"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901343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7/1/2020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2680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7/1/2020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2134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2262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1320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78232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kumimoji="1" lang="en-US" altLang="en-US" sz="2400" smtClean="0">
                <a:solidFill>
                  <a:prstClr val="black"/>
                </a:solidFill>
                <a:latin typeface="Times New Roman" panose="02020603050405020304"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kumimoji="1" lang="en-US" altLang="en-US" sz="2400" smtClean="0">
                <a:solidFill>
                  <a:prstClr val="black"/>
                </a:solidFill>
                <a:latin typeface="Times New Roman" panose="02020603050405020304" pitchFamily="18" charset="0"/>
              </a:endParaRPr>
            </a:p>
          </p:txBody>
        </p:sp>
      </p:grpSp>
      <p:grpSp>
        <p:nvGrpSpPr>
          <p:cNvPr id="7" name="Group 5"/>
          <p:cNvGrpSpPr>
            <a:grpSpLocks/>
          </p:cNvGrpSpPr>
          <p:nvPr/>
        </p:nvGrpSpPr>
        <p:grpSpPr bwMode="auto">
          <a:xfrm>
            <a:off x="4842933" y="4889500"/>
            <a:ext cx="65024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grpSp>
      <p:sp>
        <p:nvSpPr>
          <p:cNvPr id="16392" name="Rectangle 8"/>
          <p:cNvSpPr>
            <a:spLocks noGrp="1" noChangeArrowheads="1"/>
          </p:cNvSpPr>
          <p:nvPr>
            <p:ph type="subTitle" idx="1"/>
          </p:nvPr>
        </p:nvSpPr>
        <p:spPr>
          <a:xfrm>
            <a:off x="6231467" y="2927350"/>
            <a:ext cx="5350933"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16396"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solidFill>
                <a:prstClr val="white"/>
              </a:solidFill>
            </a:endParaRPr>
          </a:p>
        </p:txBody>
      </p:sp>
      <p:sp>
        <p:nvSpPr>
          <p:cNvPr id="11" name="Rectangle 10"/>
          <p:cNvSpPr>
            <a:spLocks noGrp="1" noChangeArrowheads="1"/>
          </p:cNvSpPr>
          <p:nvPr>
            <p:ph type="ftr" sz="quarter" idx="11"/>
          </p:nvPr>
        </p:nvSpPr>
        <p:spPr/>
        <p:txBody>
          <a:bodyPr/>
          <a:lstStyle>
            <a:lvl1pPr algn="r">
              <a:defRPr/>
            </a:lvl1pPr>
          </a:lstStyle>
          <a:p>
            <a:pPr>
              <a:defRPr/>
            </a:pPr>
            <a:endParaRPr lang="en-US">
              <a:solidFill>
                <a:prstClr val="black"/>
              </a:solidFill>
            </a:endParaRPr>
          </a:p>
        </p:txBody>
      </p:sp>
      <p:sp>
        <p:nvSpPr>
          <p:cNvPr id="12" name="Rectangle 11"/>
          <p:cNvSpPr>
            <a:spLocks noGrp="1" noChangeArrowheads="1"/>
          </p:cNvSpPr>
          <p:nvPr>
            <p:ph type="sldNum" sz="quarter" idx="12"/>
          </p:nvPr>
        </p:nvSpPr>
        <p:spPr>
          <a:xfrm>
            <a:off x="101601" y="6248400"/>
            <a:ext cx="783167" cy="488950"/>
          </a:xfrm>
        </p:spPr>
        <p:txBody>
          <a:bodyPr anchorCtr="0"/>
          <a:lstStyle>
            <a:lvl1pPr>
              <a:defRPr/>
            </a:lvl1pPr>
          </a:lstStyle>
          <a:p>
            <a:pPr>
              <a:defRPr/>
            </a:pPr>
            <a:fld id="{A6ADE694-0451-462E-959D-00868E7B043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1943522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627766A-BED1-49DB-AD94-03E921309A7B}"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879969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F2FBF5A-270E-4A9D-B3C1-8C14144D987B}"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9932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7601" y="2362201"/>
            <a:ext cx="5027084"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347884" y="2362201"/>
            <a:ext cx="502708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297B7AC9-B9C6-46B6-8B89-74C87F449114}"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452986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8E049D8F-E4A8-4C2D-B3B7-E8DA6B8D2CAC}"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686248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F8EBE356-23FA-47ED-B8BB-F16B351186FA}"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19313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CF5AE1-1A67-48D6-9338-AF3353B138FF}"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1087363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E9FEAB73-F564-4F81-AEA2-3C10208507B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691638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577102A-30DF-4401-BDCC-9C368050147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53412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F2066076-68C8-43F9-9260-A6FE0BFF53F4}"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522312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8280C53-99EB-4C41-BF8A-379B6C95A64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73698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762001"/>
            <a:ext cx="2641600" cy="5324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16000" y="762001"/>
            <a:ext cx="77216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6CC5C8F-7FF2-4940-AA3E-8E74A56DE1C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5751948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78232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kumimoji="1" lang="en-US" altLang="en-US" sz="2400" smtClean="0">
                <a:solidFill>
                  <a:prstClr val="black"/>
                </a:solidFill>
                <a:latin typeface="Times New Roman" panose="02020603050405020304"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kumimoji="1" lang="en-US" altLang="en-US" sz="2400" smtClean="0">
                <a:solidFill>
                  <a:prstClr val="black"/>
                </a:solidFill>
                <a:latin typeface="Times New Roman" panose="02020603050405020304" pitchFamily="18" charset="0"/>
              </a:endParaRPr>
            </a:p>
          </p:txBody>
        </p:sp>
      </p:grpSp>
      <p:grpSp>
        <p:nvGrpSpPr>
          <p:cNvPr id="7" name="Group 5"/>
          <p:cNvGrpSpPr>
            <a:grpSpLocks/>
          </p:cNvGrpSpPr>
          <p:nvPr/>
        </p:nvGrpSpPr>
        <p:grpSpPr bwMode="auto">
          <a:xfrm>
            <a:off x="4842933" y="4889500"/>
            <a:ext cx="65024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grpSp>
      <p:sp>
        <p:nvSpPr>
          <p:cNvPr id="16392" name="Rectangle 8"/>
          <p:cNvSpPr>
            <a:spLocks noGrp="1" noChangeArrowheads="1"/>
          </p:cNvSpPr>
          <p:nvPr>
            <p:ph type="subTitle" idx="1"/>
          </p:nvPr>
        </p:nvSpPr>
        <p:spPr>
          <a:xfrm>
            <a:off x="6231467" y="2927350"/>
            <a:ext cx="5350933"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16396"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solidFill>
                <a:prstClr val="white"/>
              </a:solidFill>
            </a:endParaRPr>
          </a:p>
        </p:txBody>
      </p:sp>
      <p:sp>
        <p:nvSpPr>
          <p:cNvPr id="11" name="Rectangle 10"/>
          <p:cNvSpPr>
            <a:spLocks noGrp="1" noChangeArrowheads="1"/>
          </p:cNvSpPr>
          <p:nvPr>
            <p:ph type="ftr" sz="quarter" idx="11"/>
          </p:nvPr>
        </p:nvSpPr>
        <p:spPr/>
        <p:txBody>
          <a:bodyPr/>
          <a:lstStyle>
            <a:lvl1pPr algn="r">
              <a:defRPr/>
            </a:lvl1pPr>
          </a:lstStyle>
          <a:p>
            <a:pPr>
              <a:defRPr/>
            </a:pPr>
            <a:endParaRPr lang="en-US">
              <a:solidFill>
                <a:prstClr val="black"/>
              </a:solidFill>
            </a:endParaRPr>
          </a:p>
        </p:txBody>
      </p:sp>
      <p:sp>
        <p:nvSpPr>
          <p:cNvPr id="12" name="Rectangle 11"/>
          <p:cNvSpPr>
            <a:spLocks noGrp="1" noChangeArrowheads="1"/>
          </p:cNvSpPr>
          <p:nvPr>
            <p:ph type="sldNum" sz="quarter" idx="12"/>
          </p:nvPr>
        </p:nvSpPr>
        <p:spPr>
          <a:xfrm>
            <a:off x="101601" y="6248400"/>
            <a:ext cx="783167" cy="488950"/>
          </a:xfrm>
        </p:spPr>
        <p:txBody>
          <a:bodyPr anchorCtr="0"/>
          <a:lstStyle>
            <a:lvl1pPr>
              <a:defRPr/>
            </a:lvl1pPr>
          </a:lstStyle>
          <a:p>
            <a:pPr>
              <a:defRPr/>
            </a:pPr>
            <a:fld id="{A6ADE694-0451-462E-959D-00868E7B043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1424078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627766A-BED1-49DB-AD94-03E921309A7B}"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82396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F2FBF5A-270E-4A9D-B3C1-8C14144D987B}"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213259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7601" y="2362201"/>
            <a:ext cx="5027084"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347884" y="2362201"/>
            <a:ext cx="502708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297B7AC9-B9C6-46B6-8B89-74C87F449114}"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112221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8E049D8F-E4A8-4C2D-B3B7-E8DA6B8D2CAC}"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39063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CF5AE1-1A67-48D6-9338-AF3353B138FF}"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3429434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F8EBE356-23FA-47ED-B8BB-F16B351186FA}"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896024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E9FEAB73-F564-4F81-AEA2-3C10208507B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47227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577102A-30DF-4401-BDCC-9C368050147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924970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F2066076-68C8-43F9-9260-A6FE0BFF53F4}"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723711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8280C53-99EB-4C41-BF8A-379B6C95A64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670817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762001"/>
            <a:ext cx="2641600" cy="5324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16000" y="762001"/>
            <a:ext cx="77216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6CC5C8F-7FF2-4940-AA3E-8E74A56DE1C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79912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78232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kumimoji="1" lang="en-US" altLang="en-US" sz="2400" smtClean="0">
                <a:solidFill>
                  <a:prstClr val="black"/>
                </a:solidFill>
                <a:latin typeface="Times New Roman" panose="02020603050405020304"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kumimoji="1" lang="en-US" altLang="en-US" sz="2400" smtClean="0">
                <a:solidFill>
                  <a:prstClr val="black"/>
                </a:solidFill>
                <a:latin typeface="Times New Roman" panose="02020603050405020304" pitchFamily="18" charset="0"/>
              </a:endParaRPr>
            </a:p>
          </p:txBody>
        </p:sp>
      </p:grpSp>
      <p:grpSp>
        <p:nvGrpSpPr>
          <p:cNvPr id="7" name="Group 5"/>
          <p:cNvGrpSpPr>
            <a:grpSpLocks/>
          </p:cNvGrpSpPr>
          <p:nvPr/>
        </p:nvGrpSpPr>
        <p:grpSpPr bwMode="auto">
          <a:xfrm>
            <a:off x="4842933" y="4889500"/>
            <a:ext cx="65024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grpSp>
      <p:sp>
        <p:nvSpPr>
          <p:cNvPr id="16392" name="Rectangle 8"/>
          <p:cNvSpPr>
            <a:spLocks noGrp="1" noChangeArrowheads="1"/>
          </p:cNvSpPr>
          <p:nvPr>
            <p:ph type="subTitle" idx="1"/>
          </p:nvPr>
        </p:nvSpPr>
        <p:spPr>
          <a:xfrm>
            <a:off x="6231467" y="2927350"/>
            <a:ext cx="5350933"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16396"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solidFill>
                <a:prstClr val="white"/>
              </a:solidFill>
            </a:endParaRPr>
          </a:p>
        </p:txBody>
      </p:sp>
      <p:sp>
        <p:nvSpPr>
          <p:cNvPr id="11" name="Rectangle 10"/>
          <p:cNvSpPr>
            <a:spLocks noGrp="1" noChangeArrowheads="1"/>
          </p:cNvSpPr>
          <p:nvPr>
            <p:ph type="ftr" sz="quarter" idx="11"/>
          </p:nvPr>
        </p:nvSpPr>
        <p:spPr/>
        <p:txBody>
          <a:bodyPr/>
          <a:lstStyle>
            <a:lvl1pPr algn="r">
              <a:defRPr/>
            </a:lvl1pPr>
          </a:lstStyle>
          <a:p>
            <a:pPr>
              <a:defRPr/>
            </a:pPr>
            <a:endParaRPr lang="en-US">
              <a:solidFill>
                <a:prstClr val="black"/>
              </a:solidFill>
            </a:endParaRPr>
          </a:p>
        </p:txBody>
      </p:sp>
      <p:sp>
        <p:nvSpPr>
          <p:cNvPr id="12" name="Rectangle 11"/>
          <p:cNvSpPr>
            <a:spLocks noGrp="1" noChangeArrowheads="1"/>
          </p:cNvSpPr>
          <p:nvPr>
            <p:ph type="sldNum" sz="quarter" idx="12"/>
          </p:nvPr>
        </p:nvSpPr>
        <p:spPr>
          <a:xfrm>
            <a:off x="101601" y="6248400"/>
            <a:ext cx="783167" cy="488950"/>
          </a:xfrm>
        </p:spPr>
        <p:txBody>
          <a:bodyPr anchorCtr="0"/>
          <a:lstStyle>
            <a:lvl1pPr>
              <a:defRPr/>
            </a:lvl1pPr>
          </a:lstStyle>
          <a:p>
            <a:pPr>
              <a:defRPr/>
            </a:pPr>
            <a:fld id="{A6ADE694-0451-462E-959D-00868E7B043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5555238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627766A-BED1-49DB-AD94-03E921309A7B}"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19710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F2FBF5A-270E-4A9D-B3C1-8C14144D987B}"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62355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7601" y="2362201"/>
            <a:ext cx="5027084"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347884" y="2362201"/>
            <a:ext cx="502708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297B7AC9-B9C6-46B6-8B89-74C87F449114}"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06739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F5AE1-1A67-48D6-9338-AF3353B138FF}"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17356857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8E049D8F-E4A8-4C2D-B3B7-E8DA6B8D2CAC}"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007248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F8EBE356-23FA-47ED-B8BB-F16B351186FA}"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186196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E9FEAB73-F564-4F81-AEA2-3C10208507B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723810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577102A-30DF-4401-BDCC-9C368050147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4903290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F2066076-68C8-43F9-9260-A6FE0BFF53F4}"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0136365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8280C53-99EB-4C41-BF8A-379B6C95A64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7597462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762001"/>
            <a:ext cx="2641600" cy="5324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16000" y="762001"/>
            <a:ext cx="77216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6CC5C8F-7FF2-4940-AA3E-8E74A56DE1C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565656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340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479549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042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F5AE1-1A67-48D6-9338-AF3353B138FF}"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12001287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7/2/2020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04596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solidFill>
                  <a:prstClr val="black">
                    <a:tint val="75000"/>
                  </a:prstClr>
                </a:solidFill>
              </a:rPr>
              <a:pPr/>
              <a:t>7/2/2020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6523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solidFill>
                  <a:prstClr val="black">
                    <a:tint val="75000"/>
                  </a:prstClr>
                </a:solidFill>
              </a:rPr>
              <a:pPr/>
              <a:t>7/2/2020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14694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solidFill>
                  <a:prstClr val="black">
                    <a:tint val="75000"/>
                  </a:prstClr>
                </a:solidFill>
              </a:rPr>
              <a:pPr/>
              <a:t>7/2/2020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9061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7/2/2020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1708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7/2/2020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12315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8886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1EA07C-EE9C-40C2-ADB5-5ED734F62B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600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CF5AE1-1A67-48D6-9338-AF3353B138FF}"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1784388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CF5AE1-1A67-48D6-9338-AF3353B138FF}"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281620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F5AE1-1A67-48D6-9338-AF3353B138FF}" type="datetimeFigureOut">
              <a:rPr lang="en-US" smtClean="0"/>
              <a:t>7/1/2020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FBE75-BB4A-4430-B3CB-6C9D8414E57D}" type="slidenum">
              <a:rPr lang="en-US" smtClean="0"/>
              <a:t>‹#›</a:t>
            </a:fld>
            <a:endParaRPr lang="en-US"/>
          </a:p>
        </p:txBody>
      </p:sp>
    </p:spTree>
    <p:extLst>
      <p:ext uri="{BB962C8B-B14F-4D97-AF65-F5344CB8AC3E}">
        <p14:creationId xmlns:p14="http://schemas.microsoft.com/office/powerpoint/2010/main" val="104204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E8AE36-8661-4CDD-8704-338F2D394FF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5EC62D-8720-447E-A790-307AA1F7BB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0690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solidFill>
            <a:schemeClr val="accent4">
              <a:lumMod val="40000"/>
              <a:lumOff val="60000"/>
            </a:schemeClr>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solidFill>
                  <a:prstClr val="black">
                    <a:tint val="75000"/>
                  </a:prstClr>
                </a:solidFill>
              </a:rPr>
              <a:pPr/>
              <a:t>7/1/2020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pic>
        <p:nvPicPr>
          <p:cNvPr id="7" name="Picture 6" descr="GBVIMS_logo.jp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1032067" y="6016626"/>
            <a:ext cx="846667" cy="637540"/>
          </a:xfrm>
          <a:prstGeom prst="rect">
            <a:avLst/>
          </a:prstGeom>
        </p:spPr>
      </p:pic>
      <p:cxnSp>
        <p:nvCxnSpPr>
          <p:cNvPr id="9" name="Straight Connector 8"/>
          <p:cNvCxnSpPr/>
          <p:nvPr/>
        </p:nvCxnSpPr>
        <p:spPr>
          <a:xfrm>
            <a:off x="609600" y="6308725"/>
            <a:ext cx="10422467" cy="1588"/>
          </a:xfrm>
          <a:prstGeom prst="line">
            <a:avLst/>
          </a:prstGeom>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7666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16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sz="1800" smtClean="0">
                  <a:solidFill>
                    <a:prstClr val="black"/>
                  </a:solidFill>
                </a:endParaRPr>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grpSp>
      </p:grpSp>
      <p:sp>
        <p:nvSpPr>
          <p:cNvPr id="15369" name="AutoShape 9"/>
          <p:cNvSpPr>
            <a:spLocks noGrp="1" noChangeArrowheads="1"/>
          </p:cNvSpPr>
          <p:nvPr>
            <p:ph type="title"/>
          </p:nvPr>
        </p:nvSpPr>
        <p:spPr bwMode="auto">
          <a:xfrm>
            <a:off x="1016000" y="762000"/>
            <a:ext cx="105664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5370" name="Rectangle 10"/>
          <p:cNvSpPr>
            <a:spLocks noGrp="1" noChangeArrowheads="1"/>
          </p:cNvSpPr>
          <p:nvPr>
            <p:ph type="body" idx="1"/>
          </p:nvPr>
        </p:nvSpPr>
        <p:spPr bwMode="auto">
          <a:xfrm>
            <a:off x="1117601" y="2362201"/>
            <a:ext cx="1025736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71" name="Rectangle 11"/>
          <p:cNvSpPr>
            <a:spLocks noGrp="1" noChangeArrowheads="1"/>
          </p:cNvSpPr>
          <p:nvPr>
            <p:ph type="dt" sz="half" idx="2"/>
          </p:nvPr>
        </p:nvSpPr>
        <p:spPr bwMode="auto">
          <a:xfrm>
            <a:off x="3251201" y="624840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endParaRPr lang="en-US">
              <a:solidFill>
                <a:prstClr val="black"/>
              </a:solidFill>
            </a:endParaRPr>
          </a:p>
        </p:txBody>
      </p:sp>
      <p:sp>
        <p:nvSpPr>
          <p:cNvPr id="15372" name="Rectangle 12"/>
          <p:cNvSpPr>
            <a:spLocks noGrp="1" noChangeArrowheads="1"/>
          </p:cNvSpPr>
          <p:nvPr>
            <p:ph type="ftr" sz="quarter" idx="3"/>
          </p:nvPr>
        </p:nvSpPr>
        <p:spPr bwMode="auto">
          <a:xfrm>
            <a:off x="7721600" y="6248401"/>
            <a:ext cx="386291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prstClr val="black"/>
              </a:solidFill>
            </a:endParaRPr>
          </a:p>
        </p:txBody>
      </p:sp>
      <p:sp>
        <p:nvSpPr>
          <p:cNvPr id="15373" name="Rectangle 13"/>
          <p:cNvSpPr>
            <a:spLocks noGrp="1" noChangeArrowheads="1"/>
          </p:cNvSpPr>
          <p:nvPr>
            <p:ph type="sldNum" sz="quarter" idx="4"/>
          </p:nvPr>
        </p:nvSpPr>
        <p:spPr bwMode="auto">
          <a:xfrm>
            <a:off x="112184" y="6242050"/>
            <a:ext cx="78316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fontAlgn="base">
              <a:spcBef>
                <a:spcPct val="0"/>
              </a:spcBef>
              <a:spcAft>
                <a:spcPct val="0"/>
              </a:spcAft>
              <a:defRPr/>
            </a:pPr>
            <a:fld id="{09971C2B-361F-41EF-90A7-7E74CF0FBD5D}" type="slidenum">
              <a:rPr lang="en-US" altLang="en-US">
                <a:solidFill>
                  <a:prstClr val="white"/>
                </a:solidFill>
              </a:rPr>
              <a:pPr fontAlgn="base">
                <a:spcBef>
                  <a:spcPct val="0"/>
                </a:spcBef>
                <a:spcAft>
                  <a:spcPct val="0"/>
                </a:spcAft>
                <a:defRPr/>
              </a:pPr>
              <a:t>‹#›</a:t>
            </a:fld>
            <a:endParaRPr lang="en-US" altLang="en-US">
              <a:solidFill>
                <a:prstClr val="white"/>
              </a:solidFill>
            </a:endParaRPr>
          </a:p>
        </p:txBody>
      </p:sp>
    </p:spTree>
    <p:extLst>
      <p:ext uri="{BB962C8B-B14F-4D97-AF65-F5344CB8AC3E}">
        <p14:creationId xmlns:p14="http://schemas.microsoft.com/office/powerpoint/2010/main" val="39212495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2000"/>
                                        <p:tgtEl>
                                          <p:spTgt spid="153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70">
                                            <p:txEl>
                                              <p:pRg st="0" end="0"/>
                                            </p:txEl>
                                          </p:spTgt>
                                        </p:tgtEl>
                                        <p:attrNameLst>
                                          <p:attrName>style.visibility</p:attrName>
                                        </p:attrNameLst>
                                      </p:cBhvr>
                                      <p:to>
                                        <p:strVal val="visible"/>
                                      </p:to>
                                    </p:set>
                                    <p:animEffect transition="in" filter="fade">
                                      <p:cBhvr>
                                        <p:cTn id="12" dur="2000"/>
                                        <p:tgtEl>
                                          <p:spTgt spid="1537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70">
                                            <p:txEl>
                                              <p:pRg st="1" end="1"/>
                                            </p:txEl>
                                          </p:spTgt>
                                        </p:tgtEl>
                                        <p:attrNameLst>
                                          <p:attrName>style.visibility</p:attrName>
                                        </p:attrNameLst>
                                      </p:cBhvr>
                                      <p:to>
                                        <p:strVal val="visible"/>
                                      </p:to>
                                    </p:set>
                                    <p:animEffect transition="in" filter="fade">
                                      <p:cBhvr>
                                        <p:cTn id="15" dur="2000"/>
                                        <p:tgtEl>
                                          <p:spTgt spid="1537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70">
                                            <p:txEl>
                                              <p:pRg st="2" end="2"/>
                                            </p:txEl>
                                          </p:spTgt>
                                        </p:tgtEl>
                                        <p:attrNameLst>
                                          <p:attrName>style.visibility</p:attrName>
                                        </p:attrNameLst>
                                      </p:cBhvr>
                                      <p:to>
                                        <p:strVal val="visible"/>
                                      </p:to>
                                    </p:set>
                                    <p:animEffect transition="in" filter="fade">
                                      <p:cBhvr>
                                        <p:cTn id="18" dur="2000"/>
                                        <p:tgtEl>
                                          <p:spTgt spid="1537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370">
                                            <p:txEl>
                                              <p:pRg st="3" end="3"/>
                                            </p:txEl>
                                          </p:spTgt>
                                        </p:tgtEl>
                                        <p:attrNameLst>
                                          <p:attrName>style.visibility</p:attrName>
                                        </p:attrNameLst>
                                      </p:cBhvr>
                                      <p:to>
                                        <p:strVal val="visible"/>
                                      </p:to>
                                    </p:set>
                                    <p:animEffect transition="in" filter="fade">
                                      <p:cBhvr>
                                        <p:cTn id="21" dur="2000"/>
                                        <p:tgtEl>
                                          <p:spTgt spid="1537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370">
                                            <p:txEl>
                                              <p:pRg st="4" end="4"/>
                                            </p:txEl>
                                          </p:spTgt>
                                        </p:tgtEl>
                                        <p:attrNameLst>
                                          <p:attrName>style.visibility</p:attrName>
                                        </p:attrNameLst>
                                      </p:cBhvr>
                                      <p:to>
                                        <p:strVal val="visible"/>
                                      </p:to>
                                    </p:set>
                                    <p:animEffect transition="in" filter="fade">
                                      <p:cBhvr>
                                        <p:cTn id="24" dur="2000"/>
                                        <p:tgtEl>
                                          <p:spTgt spid="153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15370" grpId="0" build="p">
        <p:tmplLst>
          <p:tmpl lvl="1">
            <p:tnLst>
              <p:par>
                <p:cTn presetID="10" presetClass="entr" presetSubtype="0" fill="hold" nodeType="click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Lst>
      </p:bldP>
    </p:bldLst>
  </p:timing>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16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sz="1800" smtClean="0">
                  <a:solidFill>
                    <a:prstClr val="black"/>
                  </a:solidFill>
                </a:endParaRPr>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grpSp>
      </p:grpSp>
      <p:sp>
        <p:nvSpPr>
          <p:cNvPr id="15369" name="AutoShape 9"/>
          <p:cNvSpPr>
            <a:spLocks noGrp="1" noChangeArrowheads="1"/>
          </p:cNvSpPr>
          <p:nvPr>
            <p:ph type="title"/>
          </p:nvPr>
        </p:nvSpPr>
        <p:spPr bwMode="auto">
          <a:xfrm>
            <a:off x="1016000" y="762000"/>
            <a:ext cx="105664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5370" name="Rectangle 10"/>
          <p:cNvSpPr>
            <a:spLocks noGrp="1" noChangeArrowheads="1"/>
          </p:cNvSpPr>
          <p:nvPr>
            <p:ph type="body" idx="1"/>
          </p:nvPr>
        </p:nvSpPr>
        <p:spPr bwMode="auto">
          <a:xfrm>
            <a:off x="1117601" y="2362201"/>
            <a:ext cx="1025736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71" name="Rectangle 11"/>
          <p:cNvSpPr>
            <a:spLocks noGrp="1" noChangeArrowheads="1"/>
          </p:cNvSpPr>
          <p:nvPr>
            <p:ph type="dt" sz="half" idx="2"/>
          </p:nvPr>
        </p:nvSpPr>
        <p:spPr bwMode="auto">
          <a:xfrm>
            <a:off x="3251201" y="624840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endParaRPr lang="en-US">
              <a:solidFill>
                <a:prstClr val="black"/>
              </a:solidFill>
            </a:endParaRPr>
          </a:p>
        </p:txBody>
      </p:sp>
      <p:sp>
        <p:nvSpPr>
          <p:cNvPr id="15372" name="Rectangle 12"/>
          <p:cNvSpPr>
            <a:spLocks noGrp="1" noChangeArrowheads="1"/>
          </p:cNvSpPr>
          <p:nvPr>
            <p:ph type="ftr" sz="quarter" idx="3"/>
          </p:nvPr>
        </p:nvSpPr>
        <p:spPr bwMode="auto">
          <a:xfrm>
            <a:off x="7721600" y="6248401"/>
            <a:ext cx="386291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prstClr val="black"/>
              </a:solidFill>
            </a:endParaRPr>
          </a:p>
        </p:txBody>
      </p:sp>
      <p:sp>
        <p:nvSpPr>
          <p:cNvPr id="15373" name="Rectangle 13"/>
          <p:cNvSpPr>
            <a:spLocks noGrp="1" noChangeArrowheads="1"/>
          </p:cNvSpPr>
          <p:nvPr>
            <p:ph type="sldNum" sz="quarter" idx="4"/>
          </p:nvPr>
        </p:nvSpPr>
        <p:spPr bwMode="auto">
          <a:xfrm>
            <a:off x="112184" y="6242050"/>
            <a:ext cx="78316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fontAlgn="base">
              <a:spcBef>
                <a:spcPct val="0"/>
              </a:spcBef>
              <a:spcAft>
                <a:spcPct val="0"/>
              </a:spcAft>
              <a:defRPr/>
            </a:pPr>
            <a:fld id="{09971C2B-361F-41EF-90A7-7E74CF0FBD5D}" type="slidenum">
              <a:rPr lang="en-US" altLang="en-US">
                <a:solidFill>
                  <a:prstClr val="white"/>
                </a:solidFill>
              </a:rPr>
              <a:pPr fontAlgn="base">
                <a:spcBef>
                  <a:spcPct val="0"/>
                </a:spcBef>
                <a:spcAft>
                  <a:spcPct val="0"/>
                </a:spcAft>
                <a:defRPr/>
              </a:pPr>
              <a:t>‹#›</a:t>
            </a:fld>
            <a:endParaRPr lang="en-US" altLang="en-US">
              <a:solidFill>
                <a:prstClr val="white"/>
              </a:solidFill>
            </a:endParaRPr>
          </a:p>
        </p:txBody>
      </p:sp>
    </p:spTree>
    <p:extLst>
      <p:ext uri="{BB962C8B-B14F-4D97-AF65-F5344CB8AC3E}">
        <p14:creationId xmlns:p14="http://schemas.microsoft.com/office/powerpoint/2010/main" val="25240078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2000"/>
                                        <p:tgtEl>
                                          <p:spTgt spid="153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70">
                                            <p:txEl>
                                              <p:pRg st="0" end="0"/>
                                            </p:txEl>
                                          </p:spTgt>
                                        </p:tgtEl>
                                        <p:attrNameLst>
                                          <p:attrName>style.visibility</p:attrName>
                                        </p:attrNameLst>
                                      </p:cBhvr>
                                      <p:to>
                                        <p:strVal val="visible"/>
                                      </p:to>
                                    </p:set>
                                    <p:animEffect transition="in" filter="fade">
                                      <p:cBhvr>
                                        <p:cTn id="12" dur="2000"/>
                                        <p:tgtEl>
                                          <p:spTgt spid="1537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70">
                                            <p:txEl>
                                              <p:pRg st="1" end="1"/>
                                            </p:txEl>
                                          </p:spTgt>
                                        </p:tgtEl>
                                        <p:attrNameLst>
                                          <p:attrName>style.visibility</p:attrName>
                                        </p:attrNameLst>
                                      </p:cBhvr>
                                      <p:to>
                                        <p:strVal val="visible"/>
                                      </p:to>
                                    </p:set>
                                    <p:animEffect transition="in" filter="fade">
                                      <p:cBhvr>
                                        <p:cTn id="15" dur="2000"/>
                                        <p:tgtEl>
                                          <p:spTgt spid="1537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70">
                                            <p:txEl>
                                              <p:pRg st="2" end="2"/>
                                            </p:txEl>
                                          </p:spTgt>
                                        </p:tgtEl>
                                        <p:attrNameLst>
                                          <p:attrName>style.visibility</p:attrName>
                                        </p:attrNameLst>
                                      </p:cBhvr>
                                      <p:to>
                                        <p:strVal val="visible"/>
                                      </p:to>
                                    </p:set>
                                    <p:animEffect transition="in" filter="fade">
                                      <p:cBhvr>
                                        <p:cTn id="18" dur="2000"/>
                                        <p:tgtEl>
                                          <p:spTgt spid="1537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370">
                                            <p:txEl>
                                              <p:pRg st="3" end="3"/>
                                            </p:txEl>
                                          </p:spTgt>
                                        </p:tgtEl>
                                        <p:attrNameLst>
                                          <p:attrName>style.visibility</p:attrName>
                                        </p:attrNameLst>
                                      </p:cBhvr>
                                      <p:to>
                                        <p:strVal val="visible"/>
                                      </p:to>
                                    </p:set>
                                    <p:animEffect transition="in" filter="fade">
                                      <p:cBhvr>
                                        <p:cTn id="21" dur="2000"/>
                                        <p:tgtEl>
                                          <p:spTgt spid="1537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370">
                                            <p:txEl>
                                              <p:pRg st="4" end="4"/>
                                            </p:txEl>
                                          </p:spTgt>
                                        </p:tgtEl>
                                        <p:attrNameLst>
                                          <p:attrName>style.visibility</p:attrName>
                                        </p:attrNameLst>
                                      </p:cBhvr>
                                      <p:to>
                                        <p:strVal val="visible"/>
                                      </p:to>
                                    </p:set>
                                    <p:animEffect transition="in" filter="fade">
                                      <p:cBhvr>
                                        <p:cTn id="24" dur="2000"/>
                                        <p:tgtEl>
                                          <p:spTgt spid="153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15370" grpId="0" build="p">
        <p:tmplLst>
          <p:tmpl lvl="1">
            <p:tnLst>
              <p:par>
                <p:cTn presetID="10" presetClass="entr" presetSubtype="0" fill="hold" nodeType="click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Lst>
      </p:bldP>
    </p:bldLst>
  </p:timing>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16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sz="1800" smtClean="0">
                  <a:solidFill>
                    <a:prstClr val="black"/>
                  </a:solidFill>
                </a:endParaRPr>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GB" altLang="en-US" sz="1800" smtClean="0">
                  <a:solidFill>
                    <a:prstClr val="black"/>
                  </a:solidFill>
                </a:endParaRPr>
              </a:p>
            </p:txBody>
          </p:sp>
        </p:grpSp>
      </p:grpSp>
      <p:sp>
        <p:nvSpPr>
          <p:cNvPr id="15369" name="AutoShape 9"/>
          <p:cNvSpPr>
            <a:spLocks noGrp="1" noChangeArrowheads="1"/>
          </p:cNvSpPr>
          <p:nvPr>
            <p:ph type="title"/>
          </p:nvPr>
        </p:nvSpPr>
        <p:spPr bwMode="auto">
          <a:xfrm>
            <a:off x="1016000" y="762000"/>
            <a:ext cx="105664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5370" name="Rectangle 10"/>
          <p:cNvSpPr>
            <a:spLocks noGrp="1" noChangeArrowheads="1"/>
          </p:cNvSpPr>
          <p:nvPr>
            <p:ph type="body" idx="1"/>
          </p:nvPr>
        </p:nvSpPr>
        <p:spPr bwMode="auto">
          <a:xfrm>
            <a:off x="1117601" y="2362201"/>
            <a:ext cx="1025736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71" name="Rectangle 11"/>
          <p:cNvSpPr>
            <a:spLocks noGrp="1" noChangeArrowheads="1"/>
          </p:cNvSpPr>
          <p:nvPr>
            <p:ph type="dt" sz="half" idx="2"/>
          </p:nvPr>
        </p:nvSpPr>
        <p:spPr bwMode="auto">
          <a:xfrm>
            <a:off x="3251201" y="624840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endParaRPr lang="en-US">
              <a:solidFill>
                <a:prstClr val="black"/>
              </a:solidFill>
            </a:endParaRPr>
          </a:p>
        </p:txBody>
      </p:sp>
      <p:sp>
        <p:nvSpPr>
          <p:cNvPr id="15372" name="Rectangle 12"/>
          <p:cNvSpPr>
            <a:spLocks noGrp="1" noChangeArrowheads="1"/>
          </p:cNvSpPr>
          <p:nvPr>
            <p:ph type="ftr" sz="quarter" idx="3"/>
          </p:nvPr>
        </p:nvSpPr>
        <p:spPr bwMode="auto">
          <a:xfrm>
            <a:off x="7721600" y="6248401"/>
            <a:ext cx="386291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prstClr val="black"/>
              </a:solidFill>
            </a:endParaRPr>
          </a:p>
        </p:txBody>
      </p:sp>
      <p:sp>
        <p:nvSpPr>
          <p:cNvPr id="15373" name="Rectangle 13"/>
          <p:cNvSpPr>
            <a:spLocks noGrp="1" noChangeArrowheads="1"/>
          </p:cNvSpPr>
          <p:nvPr>
            <p:ph type="sldNum" sz="quarter" idx="4"/>
          </p:nvPr>
        </p:nvSpPr>
        <p:spPr bwMode="auto">
          <a:xfrm>
            <a:off x="112184" y="6242050"/>
            <a:ext cx="78316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fontAlgn="base">
              <a:spcBef>
                <a:spcPct val="0"/>
              </a:spcBef>
              <a:spcAft>
                <a:spcPct val="0"/>
              </a:spcAft>
              <a:defRPr/>
            </a:pPr>
            <a:fld id="{09971C2B-361F-41EF-90A7-7E74CF0FBD5D}" type="slidenum">
              <a:rPr lang="en-US" altLang="en-US">
                <a:solidFill>
                  <a:prstClr val="white"/>
                </a:solidFill>
              </a:rPr>
              <a:pPr fontAlgn="base">
                <a:spcBef>
                  <a:spcPct val="0"/>
                </a:spcBef>
                <a:spcAft>
                  <a:spcPct val="0"/>
                </a:spcAft>
                <a:defRPr/>
              </a:pPr>
              <a:t>‹#›</a:t>
            </a:fld>
            <a:endParaRPr lang="en-US" altLang="en-US">
              <a:solidFill>
                <a:prstClr val="white"/>
              </a:solidFill>
            </a:endParaRPr>
          </a:p>
        </p:txBody>
      </p:sp>
    </p:spTree>
    <p:extLst>
      <p:ext uri="{BB962C8B-B14F-4D97-AF65-F5344CB8AC3E}">
        <p14:creationId xmlns:p14="http://schemas.microsoft.com/office/powerpoint/2010/main" val="31371974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2000"/>
                                        <p:tgtEl>
                                          <p:spTgt spid="153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70">
                                            <p:txEl>
                                              <p:pRg st="0" end="0"/>
                                            </p:txEl>
                                          </p:spTgt>
                                        </p:tgtEl>
                                        <p:attrNameLst>
                                          <p:attrName>style.visibility</p:attrName>
                                        </p:attrNameLst>
                                      </p:cBhvr>
                                      <p:to>
                                        <p:strVal val="visible"/>
                                      </p:to>
                                    </p:set>
                                    <p:animEffect transition="in" filter="fade">
                                      <p:cBhvr>
                                        <p:cTn id="12" dur="2000"/>
                                        <p:tgtEl>
                                          <p:spTgt spid="1537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70">
                                            <p:txEl>
                                              <p:pRg st="1" end="1"/>
                                            </p:txEl>
                                          </p:spTgt>
                                        </p:tgtEl>
                                        <p:attrNameLst>
                                          <p:attrName>style.visibility</p:attrName>
                                        </p:attrNameLst>
                                      </p:cBhvr>
                                      <p:to>
                                        <p:strVal val="visible"/>
                                      </p:to>
                                    </p:set>
                                    <p:animEffect transition="in" filter="fade">
                                      <p:cBhvr>
                                        <p:cTn id="15" dur="2000"/>
                                        <p:tgtEl>
                                          <p:spTgt spid="1537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70">
                                            <p:txEl>
                                              <p:pRg st="2" end="2"/>
                                            </p:txEl>
                                          </p:spTgt>
                                        </p:tgtEl>
                                        <p:attrNameLst>
                                          <p:attrName>style.visibility</p:attrName>
                                        </p:attrNameLst>
                                      </p:cBhvr>
                                      <p:to>
                                        <p:strVal val="visible"/>
                                      </p:to>
                                    </p:set>
                                    <p:animEffect transition="in" filter="fade">
                                      <p:cBhvr>
                                        <p:cTn id="18" dur="2000"/>
                                        <p:tgtEl>
                                          <p:spTgt spid="1537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370">
                                            <p:txEl>
                                              <p:pRg st="3" end="3"/>
                                            </p:txEl>
                                          </p:spTgt>
                                        </p:tgtEl>
                                        <p:attrNameLst>
                                          <p:attrName>style.visibility</p:attrName>
                                        </p:attrNameLst>
                                      </p:cBhvr>
                                      <p:to>
                                        <p:strVal val="visible"/>
                                      </p:to>
                                    </p:set>
                                    <p:animEffect transition="in" filter="fade">
                                      <p:cBhvr>
                                        <p:cTn id="21" dur="2000"/>
                                        <p:tgtEl>
                                          <p:spTgt spid="1537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370">
                                            <p:txEl>
                                              <p:pRg st="4" end="4"/>
                                            </p:txEl>
                                          </p:spTgt>
                                        </p:tgtEl>
                                        <p:attrNameLst>
                                          <p:attrName>style.visibility</p:attrName>
                                        </p:attrNameLst>
                                      </p:cBhvr>
                                      <p:to>
                                        <p:strVal val="visible"/>
                                      </p:to>
                                    </p:set>
                                    <p:animEffect transition="in" filter="fade">
                                      <p:cBhvr>
                                        <p:cTn id="24" dur="2000"/>
                                        <p:tgtEl>
                                          <p:spTgt spid="153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15370" grpId="0" build="p">
        <p:tmplLst>
          <p:tmpl lvl="1">
            <p:tnLst>
              <p:par>
                <p:cTn presetID="10" presetClass="entr" presetSubtype="0" fill="hold" nodeType="click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2000"/>
                        <p:tgtEl>
                          <p:spTgt spid="15370"/>
                        </p:tgtEl>
                      </p:cBhvr>
                    </p:animEffect>
                  </p:childTnLst>
                </p:cTn>
              </p:par>
            </p:tnLst>
          </p:tmpl>
        </p:tmplLst>
      </p:bldP>
    </p:bldLst>
  </p:timing>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solidFill>
            <a:schemeClr val="accent4">
              <a:lumMod val="40000"/>
              <a:lumOff val="60000"/>
            </a:schemeClr>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pic>
        <p:nvPicPr>
          <p:cNvPr id="7" name="Picture 6" descr="GBVIMS_logo.jpg"/>
          <p:cNvPicPr>
            <a:picLocks noChangeAspect="1"/>
          </p:cNvPicPr>
          <p:nvPr/>
        </p:nvPicPr>
        <p:blipFill>
          <a:blip r:embed="rId13" cstate="print"/>
          <a:stretch>
            <a:fillRect/>
          </a:stretch>
        </p:blipFill>
        <p:spPr>
          <a:xfrm>
            <a:off x="11032067" y="6016626"/>
            <a:ext cx="846667" cy="637540"/>
          </a:xfrm>
          <a:prstGeom prst="rect">
            <a:avLst/>
          </a:prstGeom>
        </p:spPr>
      </p:pic>
      <p:cxnSp>
        <p:nvCxnSpPr>
          <p:cNvPr id="9" name="Straight Connector 8"/>
          <p:cNvCxnSpPr/>
          <p:nvPr/>
        </p:nvCxnSpPr>
        <p:spPr>
          <a:xfrm>
            <a:off x="609600" y="6308725"/>
            <a:ext cx="10422467" cy="1588"/>
          </a:xfrm>
          <a:prstGeom prst="line">
            <a:avLst/>
          </a:prstGeom>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8251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6.emf"/><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emf"/><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612914" cy="6858001"/>
          </a:xfrm>
        </p:spPr>
      </p:pic>
      <p:sp>
        <p:nvSpPr>
          <p:cNvPr id="2" name="Title 1"/>
          <p:cNvSpPr>
            <a:spLocks noGrp="1"/>
          </p:cNvSpPr>
          <p:nvPr>
            <p:ph type="title"/>
          </p:nvPr>
        </p:nvSpPr>
        <p:spPr>
          <a:xfrm>
            <a:off x="6989279" y="1219199"/>
            <a:ext cx="5588001" cy="2510971"/>
          </a:xfrm>
        </p:spPr>
        <p:txBody>
          <a:bodyPr>
            <a:normAutofit/>
          </a:bodyPr>
          <a:lstStyle/>
          <a:p>
            <a:r>
              <a:rPr lang="en-US" sz="4800" dirty="0">
                <a:solidFill>
                  <a:schemeClr val="bg1"/>
                </a:solidFill>
              </a:rPr>
              <a:t>Guidelines for </a:t>
            </a:r>
            <a:r>
              <a:rPr lang="en-US" sz="4800" dirty="0" smtClean="0">
                <a:solidFill>
                  <a:schemeClr val="bg1"/>
                </a:solidFill>
              </a:rPr>
              <a:t>Media Reporting </a:t>
            </a:r>
            <a:r>
              <a:rPr lang="en-US" sz="4800" dirty="0">
                <a:solidFill>
                  <a:schemeClr val="bg1"/>
                </a:solidFill>
              </a:rPr>
              <a:t>on </a:t>
            </a:r>
            <a:r>
              <a:rPr lang="en-US" sz="4800" dirty="0" smtClean="0">
                <a:solidFill>
                  <a:schemeClr val="bg1"/>
                </a:solidFill>
              </a:rPr>
              <a:t>Gender-Based Violence</a:t>
            </a:r>
            <a:endParaRPr lang="en-US" sz="4800" dirty="0">
              <a:solidFill>
                <a:schemeClr val="bg1"/>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89279" y="295266"/>
            <a:ext cx="1306652" cy="76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led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88245" y="335726"/>
            <a:ext cx="1464358" cy="721168"/>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11229278" y="295265"/>
            <a:ext cx="1348002" cy="923934"/>
          </a:xfrm>
          <a:prstGeom prst="rect">
            <a:avLst/>
          </a:prstGeom>
          <a:noFill/>
          <a:ln>
            <a:noFill/>
          </a:ln>
        </p:spPr>
      </p:pic>
    </p:spTree>
    <p:extLst>
      <p:ext uri="{BB962C8B-B14F-4D97-AF65-F5344CB8AC3E}">
        <p14:creationId xmlns:p14="http://schemas.microsoft.com/office/powerpoint/2010/main" val="135148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571" y="2162629"/>
            <a:ext cx="11429292" cy="4695371"/>
          </a:xfrm>
        </p:spPr>
        <p:txBody>
          <a:bodyPr>
            <a:normAutofit/>
          </a:bodyPr>
          <a:lstStyle/>
          <a:p>
            <a:pPr lvl="0"/>
            <a:r>
              <a:rPr lang="en-GB" sz="2400" dirty="0" smtClean="0">
                <a:latin typeface="Candara" panose="020E0502030303020204" pitchFamily="34" charset="0"/>
              </a:rPr>
              <a:t>Names</a:t>
            </a:r>
            <a:r>
              <a:rPr lang="en-GB" sz="2400" dirty="0">
                <a:latin typeface="Candara" panose="020E0502030303020204" pitchFamily="34" charset="0"/>
              </a:rPr>
              <a:t>, photographs, or other </a:t>
            </a:r>
            <a:r>
              <a:rPr lang="en-GB" sz="2400" b="1" dirty="0">
                <a:latin typeface="Candara" panose="020E0502030303020204" pitchFamily="34" charset="0"/>
              </a:rPr>
              <a:t>identifying information </a:t>
            </a:r>
            <a:r>
              <a:rPr lang="en-GB" sz="2400" dirty="0">
                <a:latin typeface="Candara" panose="020E0502030303020204" pitchFamily="34" charset="0"/>
              </a:rPr>
              <a:t>of survivors, their family members, or even at times those actors who are providing assistance (depending on the context), should not be used. </a:t>
            </a:r>
            <a:endParaRPr lang="en-GB" sz="2400" dirty="0" smtClean="0">
              <a:latin typeface="Candara" panose="020E0502030303020204" pitchFamily="34" charset="0"/>
            </a:endParaRPr>
          </a:p>
          <a:p>
            <a:pPr marL="0" lvl="0" indent="0">
              <a:buNone/>
            </a:pPr>
            <a:endParaRPr lang="en-GB" sz="2400" dirty="0" smtClean="0">
              <a:latin typeface="Candara" panose="020E0502030303020204" pitchFamily="34" charset="0"/>
            </a:endParaRPr>
          </a:p>
          <a:p>
            <a:pPr lvl="0"/>
            <a:r>
              <a:rPr lang="en-GB" sz="2400" dirty="0" smtClean="0">
                <a:latin typeface="Candara" panose="020E0502030303020204" pitchFamily="34" charset="0"/>
              </a:rPr>
              <a:t>Any breaches </a:t>
            </a:r>
            <a:r>
              <a:rPr lang="en-GB" sz="2400" dirty="0">
                <a:latin typeface="Candara" panose="020E0502030303020204" pitchFamily="34" charset="0"/>
              </a:rPr>
              <a:t>to this best practice can put survivors’ </a:t>
            </a:r>
            <a:r>
              <a:rPr lang="en-GB" sz="2400" b="1" dirty="0">
                <a:latin typeface="Candara" panose="020E0502030303020204" pitchFamily="34" charset="0"/>
              </a:rPr>
              <a:t>lives at risk</a:t>
            </a:r>
            <a:r>
              <a:rPr lang="en-GB" sz="2400" dirty="0">
                <a:latin typeface="Candara" panose="020E0502030303020204" pitchFamily="34" charset="0"/>
              </a:rPr>
              <a:t>. </a:t>
            </a:r>
            <a:endParaRPr lang="en-GB" sz="2400" dirty="0" smtClean="0">
              <a:latin typeface="Candara" panose="020E0502030303020204" pitchFamily="34" charset="0"/>
            </a:endParaRPr>
          </a:p>
          <a:p>
            <a:pPr marL="0" lvl="0" indent="0">
              <a:buNone/>
            </a:pPr>
            <a:endParaRPr lang="en-US" sz="2400" dirty="0">
              <a:latin typeface="Candara" panose="020E0502030303020204" pitchFamily="34" charset="0"/>
            </a:endParaRPr>
          </a:p>
          <a:p>
            <a:r>
              <a:rPr lang="en-GB" sz="2400" b="1" dirty="0">
                <a:latin typeface="Candara" panose="020E0502030303020204" pitchFamily="34" charset="0"/>
              </a:rPr>
              <a:t> </a:t>
            </a:r>
            <a:r>
              <a:rPr lang="en-US" sz="2400" dirty="0">
                <a:latin typeface="Candara" panose="020E0502030303020204" pitchFamily="34" charset="0"/>
              </a:rPr>
              <a:t>Since the name of the survivor or any other identifying information must be changed in the story, there is </a:t>
            </a:r>
            <a:r>
              <a:rPr lang="en-US" sz="2400" b="1" dirty="0">
                <a:latin typeface="Candara" panose="020E0502030303020204" pitchFamily="34" charset="0"/>
              </a:rPr>
              <a:t>no need to write </a:t>
            </a:r>
            <a:r>
              <a:rPr lang="en-US" sz="2400" b="1" dirty="0" smtClean="0">
                <a:latin typeface="Candara" panose="020E0502030303020204" pitchFamily="34" charset="0"/>
              </a:rPr>
              <a:t>names </a:t>
            </a:r>
            <a:r>
              <a:rPr lang="en-US" sz="2400" b="1" dirty="0">
                <a:latin typeface="Candara" panose="020E0502030303020204" pitchFamily="34" charset="0"/>
              </a:rPr>
              <a:t>down</a:t>
            </a:r>
            <a:r>
              <a:rPr lang="en-US" sz="2400" dirty="0">
                <a:latin typeface="Candara" panose="020E0502030303020204" pitchFamily="34" charset="0"/>
              </a:rPr>
              <a:t>. </a:t>
            </a:r>
            <a:endParaRPr lang="en-US" sz="2400" dirty="0" smtClean="0">
              <a:latin typeface="Candara" panose="020E0502030303020204" pitchFamily="34" charset="0"/>
            </a:endParaRPr>
          </a:p>
          <a:p>
            <a:pPr marL="0" indent="0">
              <a:buNone/>
            </a:pPr>
            <a:endParaRPr lang="en-US" sz="2400" dirty="0"/>
          </a:p>
          <a:p>
            <a:endParaRPr lang="en-US" sz="2400" dirty="0"/>
          </a:p>
        </p:txBody>
      </p:sp>
      <p:sp>
        <p:nvSpPr>
          <p:cNvPr id="2" name="Title 1"/>
          <p:cNvSpPr>
            <a:spLocks noGrp="1"/>
          </p:cNvSpPr>
          <p:nvPr>
            <p:ph type="title"/>
          </p:nvPr>
        </p:nvSpPr>
        <p:spPr>
          <a:xfrm>
            <a:off x="112484" y="205467"/>
            <a:ext cx="10313906" cy="1325563"/>
          </a:xfrm>
        </p:spPr>
        <p:txBody>
          <a:bodyPr>
            <a:normAutofit/>
          </a:bodyPr>
          <a:lstStyle/>
          <a:p>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GB" sz="3600"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Never </a:t>
            </a:r>
            <a:r>
              <a:rPr lang="en-GB" sz="36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report details that could put </a:t>
            </a:r>
            <a:r>
              <a:rPr lang="en-GB" sz="3600"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en-GB" sz="3600"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en-GB" sz="36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GB" sz="3600"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survivors </a:t>
            </a:r>
            <a:r>
              <a:rPr lang="en-GB" sz="36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at further risk</a:t>
            </a:r>
            <a:endParaRPr lang="en-US" sz="3600" i="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337180" y="5770514"/>
            <a:ext cx="1577222" cy="923934"/>
          </a:xfrm>
          <a:prstGeom prst="rect">
            <a:avLst/>
          </a:prstGeom>
          <a:noFill/>
          <a:ln>
            <a:noFill/>
          </a:ln>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2484" y="284116"/>
            <a:ext cx="1314872" cy="76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213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5" y="250170"/>
            <a:ext cx="10515600" cy="975499"/>
          </a:xfrm>
        </p:spPr>
        <p:txBody>
          <a:bodyPr>
            <a:normAutofit fontScale="90000"/>
          </a:bodyPr>
          <a:lstStyle/>
          <a:p>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Use </a:t>
            </a:r>
            <a:r>
              <a:rPr lang="en-GB"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of images, footage and photographs </a:t>
            </a:r>
            <a:endPar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783771" y="2075543"/>
            <a:ext cx="10341429" cy="4092193"/>
          </a:xfrm>
        </p:spPr>
        <p:txBody>
          <a:bodyPr>
            <a:normAutofit/>
          </a:bodyPr>
          <a:lstStyle/>
          <a:p>
            <a:pPr lvl="0"/>
            <a:r>
              <a:rPr lang="en-GB" sz="2400" dirty="0" smtClean="0">
                <a:latin typeface="Candara" panose="020E0502030303020204" pitchFamily="34" charset="0"/>
              </a:rPr>
              <a:t>Photos </a:t>
            </a:r>
            <a:r>
              <a:rPr lang="en-GB" sz="2400" dirty="0">
                <a:latin typeface="Candara" panose="020E0502030303020204" pitchFamily="34" charset="0"/>
              </a:rPr>
              <a:t>should not include </a:t>
            </a:r>
            <a:r>
              <a:rPr lang="en-GB" sz="2400" b="1" dirty="0">
                <a:latin typeface="Candara" panose="020E0502030303020204" pitchFamily="34" charset="0"/>
              </a:rPr>
              <a:t>any identifiable information</a:t>
            </a:r>
            <a:r>
              <a:rPr lang="en-GB" sz="2400" dirty="0">
                <a:latin typeface="Candara" panose="020E0502030303020204" pitchFamily="34" charset="0"/>
              </a:rPr>
              <a:t>. </a:t>
            </a:r>
            <a:endParaRPr lang="en-GB" sz="2400" dirty="0" smtClean="0">
              <a:latin typeface="Candara" panose="020E0502030303020204" pitchFamily="34" charset="0"/>
            </a:endParaRPr>
          </a:p>
          <a:p>
            <a:pPr lvl="0"/>
            <a:endParaRPr lang="en-GB" sz="2400" dirty="0" smtClean="0">
              <a:latin typeface="Candara" panose="020E0502030303020204" pitchFamily="34" charset="0"/>
            </a:endParaRPr>
          </a:p>
          <a:p>
            <a:pPr lvl="0"/>
            <a:r>
              <a:rPr lang="en-GB" sz="2400" dirty="0" smtClean="0">
                <a:latin typeface="Candara" panose="020E0502030303020204" pitchFamily="34" charset="0"/>
              </a:rPr>
              <a:t>Any </a:t>
            </a:r>
            <a:r>
              <a:rPr lang="en-GB" sz="2400" dirty="0">
                <a:latin typeface="Candara" panose="020E0502030303020204" pitchFamily="34" charset="0"/>
              </a:rPr>
              <a:t>use of images should present the subject in a way that </a:t>
            </a:r>
            <a:r>
              <a:rPr lang="en-GB" sz="2400" b="1" dirty="0">
                <a:latin typeface="Candara" panose="020E0502030303020204" pitchFamily="34" charset="0"/>
              </a:rPr>
              <a:t>upholds </a:t>
            </a:r>
            <a:r>
              <a:rPr lang="en-GB" sz="2400" b="1" dirty="0" smtClean="0">
                <a:latin typeface="Candara" panose="020E0502030303020204" pitchFamily="34" charset="0"/>
              </a:rPr>
              <a:t>dignity</a:t>
            </a:r>
            <a:r>
              <a:rPr lang="en-GB" sz="2400" dirty="0">
                <a:latin typeface="Candara" panose="020E0502030303020204" pitchFamily="34" charset="0"/>
              </a:rPr>
              <a:t>. </a:t>
            </a:r>
            <a:endParaRPr lang="en-GB" sz="2400" dirty="0" smtClean="0">
              <a:latin typeface="Candara" panose="020E0502030303020204" pitchFamily="34" charset="0"/>
            </a:endParaRPr>
          </a:p>
          <a:p>
            <a:pPr lvl="0"/>
            <a:endParaRPr lang="en-GB" sz="2400" dirty="0" smtClean="0">
              <a:latin typeface="Candara" panose="020E0502030303020204" pitchFamily="34" charset="0"/>
            </a:endParaRPr>
          </a:p>
          <a:p>
            <a:pPr lvl="0"/>
            <a:r>
              <a:rPr lang="en-GB" sz="2400" dirty="0" smtClean="0">
                <a:latin typeface="Candara" panose="020E0502030303020204" pitchFamily="34" charset="0"/>
              </a:rPr>
              <a:t>Where </a:t>
            </a:r>
            <a:r>
              <a:rPr lang="en-GB" sz="2400" dirty="0">
                <a:latin typeface="Candara" panose="020E0502030303020204" pitchFamily="34" charset="0"/>
              </a:rPr>
              <a:t>possible, images should be used to illustrate a general situation, rather than a specific incident of </a:t>
            </a:r>
            <a:r>
              <a:rPr lang="en-GB" sz="2400" dirty="0" err="1">
                <a:latin typeface="Candara" panose="020E0502030303020204" pitchFamily="34" charset="0"/>
              </a:rPr>
              <a:t>GBV</a:t>
            </a:r>
            <a:r>
              <a:rPr lang="en-GB" sz="2400" dirty="0">
                <a:latin typeface="Candara" panose="020E0502030303020204" pitchFamily="34" charset="0"/>
              </a:rPr>
              <a:t>. </a:t>
            </a:r>
            <a:r>
              <a:rPr lang="en-GB" sz="2400" b="1" dirty="0">
                <a:latin typeface="Candara" panose="020E0502030303020204" pitchFamily="34" charset="0"/>
              </a:rPr>
              <a:t>It is not recommended to take pictures of </a:t>
            </a:r>
            <a:r>
              <a:rPr lang="en-GB" sz="2400" b="1" dirty="0" smtClean="0">
                <a:latin typeface="Candara" panose="020E0502030303020204" pitchFamily="34" charset="0"/>
              </a:rPr>
              <a:t>survivors</a:t>
            </a:r>
            <a:r>
              <a:rPr lang="en-GB" sz="2400" dirty="0" smtClean="0">
                <a:latin typeface="Candara" panose="020E0502030303020204" pitchFamily="34" charset="0"/>
              </a:rPr>
              <a:t>.</a:t>
            </a:r>
          </a:p>
          <a:p>
            <a:pPr marL="0" lvl="0" indent="0">
              <a:buNone/>
            </a:pPr>
            <a:endParaRPr lang="en-GB" sz="2400" dirty="0" smtClean="0">
              <a:latin typeface="Candara" panose="020E0502030303020204" pitchFamily="34" charset="0"/>
            </a:endParaRPr>
          </a:p>
          <a:p>
            <a:pPr lvl="0"/>
            <a:r>
              <a:rPr lang="en-GB" sz="2400" b="1" dirty="0" smtClean="0">
                <a:latin typeface="Candara" panose="020E0502030303020204" pitchFamily="34" charset="0"/>
              </a:rPr>
              <a:t>Photos </a:t>
            </a:r>
            <a:r>
              <a:rPr lang="en-GB" sz="2400" b="1" dirty="0">
                <a:latin typeface="Candara" panose="020E0502030303020204" pitchFamily="34" charset="0"/>
              </a:rPr>
              <a:t>of child survivors should never be used.</a:t>
            </a:r>
            <a:endParaRPr lang="en-US" sz="2400" dirty="0">
              <a:latin typeface="Candara" panose="020E0502030303020204" pitchFamily="34" charset="0"/>
            </a:endParaRPr>
          </a:p>
          <a:p>
            <a:pPr marL="0" indent="0">
              <a:buNone/>
            </a:pPr>
            <a:endParaRPr lang="en-US" dirty="0">
              <a:latin typeface="Candara" panose="020E0502030303020204" pitchFamily="34"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0101" y="250170"/>
            <a:ext cx="1107340" cy="85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337180" y="5770514"/>
            <a:ext cx="1577222" cy="923934"/>
          </a:xfrm>
          <a:prstGeom prst="rect">
            <a:avLst/>
          </a:prstGeom>
          <a:noFill/>
          <a:ln>
            <a:noFill/>
          </a:ln>
        </p:spPr>
      </p:pic>
    </p:spTree>
    <p:extLst>
      <p:ext uri="{BB962C8B-B14F-4D97-AF65-F5344CB8AC3E}">
        <p14:creationId xmlns:p14="http://schemas.microsoft.com/office/powerpoint/2010/main" val="4099565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15" y="278040"/>
            <a:ext cx="10216729" cy="959746"/>
          </a:xfrm>
        </p:spPr>
        <p:txBody>
          <a:bodyPr>
            <a:normAutofit fontScale="90000"/>
          </a:bodyPr>
          <a:lstStyle/>
          <a:p>
            <a: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Impartiality</a:t>
            </a:r>
            <a:r>
              <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rPr>
            </a:br>
            <a:endPar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580571" y="1825625"/>
            <a:ext cx="10773229" cy="4351338"/>
          </a:xfrm>
        </p:spPr>
        <p:txBody>
          <a:bodyPr>
            <a:noAutofit/>
          </a:bodyPr>
          <a:lstStyle/>
          <a:p>
            <a:r>
              <a:rPr lang="en-US" sz="2400" dirty="0" smtClean="0">
                <a:latin typeface="Candara" panose="020E0502030303020204" pitchFamily="34" charset="0"/>
              </a:rPr>
              <a:t>Not your job to </a:t>
            </a:r>
            <a:r>
              <a:rPr lang="en-US" sz="2400" b="1" dirty="0">
                <a:latin typeface="Candara" panose="020E0502030303020204" pitchFamily="34" charset="0"/>
              </a:rPr>
              <a:t>judge or discriminate</a:t>
            </a:r>
            <a:r>
              <a:rPr lang="en-US" sz="2400" dirty="0">
                <a:latin typeface="Candara" panose="020E0502030303020204" pitchFamily="34" charset="0"/>
              </a:rPr>
              <a:t>. </a:t>
            </a:r>
            <a:endParaRPr lang="en-US" sz="2400" dirty="0" smtClean="0">
              <a:latin typeface="Candara" panose="020E0502030303020204" pitchFamily="34" charset="0"/>
            </a:endParaRPr>
          </a:p>
          <a:p>
            <a:pPr marL="0" indent="0">
              <a:buNone/>
            </a:pPr>
            <a:endParaRPr lang="en-US" sz="2400" dirty="0" smtClean="0">
              <a:latin typeface="Candara" panose="020E0502030303020204" pitchFamily="34" charset="0"/>
            </a:endParaRPr>
          </a:p>
          <a:p>
            <a:r>
              <a:rPr lang="en-US" sz="2400" dirty="0" smtClean="0">
                <a:latin typeface="Candara" panose="020E0502030303020204" pitchFamily="34" charset="0"/>
              </a:rPr>
              <a:t>Do </a:t>
            </a:r>
            <a:r>
              <a:rPr lang="en-US" sz="2400" dirty="0">
                <a:latin typeface="Candara" panose="020E0502030303020204" pitchFamily="34" charset="0"/>
              </a:rPr>
              <a:t>not mention details that can be interpreted </a:t>
            </a:r>
            <a:r>
              <a:rPr lang="en-US" sz="2400" b="1" dirty="0">
                <a:latin typeface="Candara" panose="020E0502030303020204" pitchFamily="34" charset="0"/>
              </a:rPr>
              <a:t>as blame </a:t>
            </a:r>
            <a:r>
              <a:rPr lang="en-US" sz="2400" dirty="0">
                <a:latin typeface="Candara" panose="020E0502030303020204" pitchFamily="34" charset="0"/>
              </a:rPr>
              <a:t>on </a:t>
            </a:r>
            <a:r>
              <a:rPr lang="en-US" sz="2400" dirty="0" smtClean="0">
                <a:latin typeface="Candara" panose="020E0502030303020204" pitchFamily="34" charset="0"/>
              </a:rPr>
              <a:t>the survivor.</a:t>
            </a:r>
          </a:p>
          <a:p>
            <a:endParaRPr lang="en-US" sz="2400" dirty="0" smtClean="0">
              <a:latin typeface="Candara" panose="020E0502030303020204" pitchFamily="34" charset="0"/>
            </a:endParaRPr>
          </a:p>
          <a:p>
            <a:r>
              <a:rPr lang="en-US" sz="2400" dirty="0" smtClean="0">
                <a:latin typeface="Candara" panose="020E0502030303020204" pitchFamily="34" charset="0"/>
              </a:rPr>
              <a:t> </a:t>
            </a:r>
            <a:r>
              <a:rPr lang="en-US" sz="2400" dirty="0">
                <a:latin typeface="Candara" panose="020E0502030303020204" pitchFamily="34" charset="0"/>
              </a:rPr>
              <a:t>D</a:t>
            </a:r>
            <a:r>
              <a:rPr lang="en-US" sz="2400" dirty="0" smtClean="0">
                <a:latin typeface="Candara" panose="020E0502030303020204" pitchFamily="34" charset="0"/>
              </a:rPr>
              <a:t>o not mention </a:t>
            </a:r>
            <a:r>
              <a:rPr lang="en-US" sz="2400" dirty="0">
                <a:latin typeface="Candara" panose="020E0502030303020204" pitchFamily="34" charset="0"/>
              </a:rPr>
              <a:t>clothes worn at the time of an </a:t>
            </a:r>
            <a:r>
              <a:rPr lang="en-US" sz="2400" dirty="0" smtClean="0">
                <a:latin typeface="Candara" panose="020E0502030303020204" pitchFamily="34" charset="0"/>
              </a:rPr>
              <a:t>attack or </a:t>
            </a:r>
            <a:r>
              <a:rPr lang="en-US" sz="2400" dirty="0">
                <a:latin typeface="Candara" panose="020E0502030303020204" pitchFamily="34" charset="0"/>
              </a:rPr>
              <a:t>other aspects of a survivor/victim’s </a:t>
            </a:r>
            <a:r>
              <a:rPr lang="en-US" sz="2400" dirty="0" smtClean="0">
                <a:latin typeface="Candara" panose="020E0502030303020204" pitchFamily="34" charset="0"/>
              </a:rPr>
              <a:t>appearance - implies judgment of </a:t>
            </a:r>
            <a:r>
              <a:rPr lang="en-US" sz="2400" dirty="0">
                <a:latin typeface="Candara" panose="020E0502030303020204" pitchFamily="34" charset="0"/>
              </a:rPr>
              <a:t>them. </a:t>
            </a:r>
            <a:endParaRPr lang="en-US" sz="2400" dirty="0" smtClean="0">
              <a:latin typeface="Candara" panose="020E0502030303020204" pitchFamily="34" charset="0"/>
            </a:endParaRPr>
          </a:p>
          <a:p>
            <a:pPr marL="0" indent="0">
              <a:buNone/>
            </a:pPr>
            <a:endParaRPr lang="en-US" sz="2400" dirty="0" smtClean="0">
              <a:latin typeface="Candara" panose="020E0502030303020204" pitchFamily="34" charset="0"/>
            </a:endParaRPr>
          </a:p>
          <a:p>
            <a:r>
              <a:rPr lang="en-US" sz="2400" dirty="0" smtClean="0">
                <a:latin typeface="Candara" panose="020E0502030303020204" pitchFamily="34" charset="0"/>
              </a:rPr>
              <a:t>Particularly </a:t>
            </a:r>
            <a:r>
              <a:rPr lang="en-US" sz="2400" dirty="0">
                <a:latin typeface="Candara" panose="020E0502030303020204" pitchFamily="34" charset="0"/>
              </a:rPr>
              <a:t>true when writing features: some journalists may attempt to </a:t>
            </a:r>
            <a:r>
              <a:rPr lang="en-US" sz="2400" dirty="0" smtClean="0">
                <a:latin typeface="Candara" panose="020E0502030303020204" pitchFamily="34" charset="0"/>
              </a:rPr>
              <a:t>add detail </a:t>
            </a:r>
            <a:r>
              <a:rPr lang="en-US" sz="2400" dirty="0">
                <a:latin typeface="Candara" panose="020E0502030303020204" pitchFamily="34" charset="0"/>
              </a:rPr>
              <a:t>and ‘</a:t>
            </a:r>
            <a:r>
              <a:rPr lang="en-US" sz="2400" dirty="0" err="1">
                <a:latin typeface="Candara" panose="020E0502030303020204" pitchFamily="34" charset="0"/>
              </a:rPr>
              <a:t>colour</a:t>
            </a:r>
            <a:r>
              <a:rPr lang="en-US" sz="2400" dirty="0">
                <a:latin typeface="Candara" panose="020E0502030303020204" pitchFamily="34" charset="0"/>
              </a:rPr>
              <a:t>،’ which can </a:t>
            </a:r>
            <a:r>
              <a:rPr lang="en-US" sz="2400" b="1" dirty="0">
                <a:latin typeface="Candara" panose="020E0502030303020204" pitchFamily="34" charset="0"/>
              </a:rPr>
              <a:t>unintentionally shift the focus </a:t>
            </a:r>
            <a:r>
              <a:rPr lang="en-US" sz="2400" dirty="0">
                <a:latin typeface="Candara" panose="020E0502030303020204" pitchFamily="34" charset="0"/>
              </a:rPr>
              <a:t>of blame away from the perpetrator</a:t>
            </a:r>
            <a:r>
              <a:rPr lang="en-US" sz="2400" dirty="0" smtClean="0">
                <a:latin typeface="Candara" panose="020E0502030303020204" pitchFamily="34" charset="0"/>
              </a:rPr>
              <a:t>.</a:t>
            </a:r>
            <a:endParaRPr lang="en-US" sz="2400" dirty="0">
              <a:latin typeface="Candara" panose="020E0502030303020204" pitchFamily="34"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0101" y="250170"/>
            <a:ext cx="1264162" cy="85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337180" y="5770514"/>
            <a:ext cx="1577222" cy="923934"/>
          </a:xfrm>
          <a:prstGeom prst="rect">
            <a:avLst/>
          </a:prstGeom>
          <a:noFill/>
          <a:ln>
            <a:noFill/>
          </a:ln>
        </p:spPr>
      </p:pic>
    </p:spTree>
    <p:extLst>
      <p:ext uri="{BB962C8B-B14F-4D97-AF65-F5344CB8AC3E}">
        <p14:creationId xmlns:p14="http://schemas.microsoft.com/office/powerpoint/2010/main" val="660680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01" y="190954"/>
            <a:ext cx="10173987" cy="1057983"/>
          </a:xfrm>
        </p:spPr>
        <p:txBody>
          <a:bodyPr>
            <a:normAutofit fontScale="90000"/>
          </a:bodyPr>
          <a:lstStyle/>
          <a:p>
            <a: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Respecting </a:t>
            </a:r>
            <a:r>
              <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Privacy</a:t>
            </a:r>
            <a:br>
              <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rPr>
            </a:br>
            <a:endPar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Candara" panose="020E0502030303020204" pitchFamily="34" charset="0"/>
              </a:rPr>
              <a:t>Principled، ethical </a:t>
            </a:r>
            <a:r>
              <a:rPr lang="en-US" sz="2400" dirty="0">
                <a:latin typeface="Candara" panose="020E0502030303020204" pitchFamily="34" charset="0"/>
              </a:rPr>
              <a:t>journalism means </a:t>
            </a:r>
            <a:r>
              <a:rPr lang="en-US" sz="2400" b="1" dirty="0">
                <a:latin typeface="Candara" panose="020E0502030303020204" pitchFamily="34" charset="0"/>
              </a:rPr>
              <a:t>respecting the privacy </a:t>
            </a:r>
            <a:r>
              <a:rPr lang="en-US" sz="2400" dirty="0">
                <a:latin typeface="Candara" panose="020E0502030303020204" pitchFamily="34" charset="0"/>
              </a:rPr>
              <a:t>of both gender-based violence </a:t>
            </a:r>
            <a:r>
              <a:rPr lang="en-US" sz="2400" dirty="0" smtClean="0">
                <a:latin typeface="Candara" panose="020E0502030303020204" pitchFamily="34" charset="0"/>
              </a:rPr>
              <a:t>survivors and their families</a:t>
            </a:r>
            <a:r>
              <a:rPr lang="en-US" sz="2400" dirty="0">
                <a:latin typeface="Candara" panose="020E0502030303020204" pitchFamily="34" charset="0"/>
              </a:rPr>
              <a:t>. </a:t>
            </a:r>
            <a:endParaRPr lang="en-US" sz="2400" dirty="0" smtClean="0">
              <a:latin typeface="Candara" panose="020E0502030303020204" pitchFamily="34" charset="0"/>
            </a:endParaRPr>
          </a:p>
          <a:p>
            <a:endParaRPr lang="en-US" sz="2400" dirty="0" smtClean="0">
              <a:latin typeface="Candara" panose="020E0502030303020204" pitchFamily="34" charset="0"/>
            </a:endParaRPr>
          </a:p>
          <a:p>
            <a:r>
              <a:rPr lang="en-US" sz="2400" dirty="0" smtClean="0">
                <a:latin typeface="Candara" panose="020E0502030303020204" pitchFamily="34" charset="0"/>
              </a:rPr>
              <a:t> Be </a:t>
            </a:r>
            <a:r>
              <a:rPr lang="en-US" sz="2400" dirty="0">
                <a:latin typeface="Candara" panose="020E0502030303020204" pitchFamily="34" charset="0"/>
              </a:rPr>
              <a:t>wary of ‘jigsaw identification’ when </a:t>
            </a:r>
            <a:r>
              <a:rPr lang="en-US" sz="2400" dirty="0" smtClean="0">
                <a:latin typeface="Candara" panose="020E0502030303020204" pitchFamily="34" charset="0"/>
              </a:rPr>
              <a:t>granting anonymity</a:t>
            </a:r>
            <a:r>
              <a:rPr lang="en-US" sz="2400" dirty="0">
                <a:latin typeface="Candara" panose="020E0502030303020204" pitchFamily="34" charset="0"/>
              </a:rPr>
              <a:t>. This happens where audiences </a:t>
            </a:r>
            <a:r>
              <a:rPr lang="en-US" sz="2400" b="1" dirty="0">
                <a:latin typeface="Candara" panose="020E0502030303020204" pitchFamily="34" charset="0"/>
              </a:rPr>
              <a:t>can piece together details </a:t>
            </a:r>
            <a:r>
              <a:rPr lang="en-US" sz="2400" dirty="0">
                <a:latin typeface="Candara" panose="020E0502030303020204" pitchFamily="34" charset="0"/>
              </a:rPr>
              <a:t>- such as location، </a:t>
            </a:r>
            <a:r>
              <a:rPr lang="en-US" sz="2400" dirty="0" smtClean="0">
                <a:latin typeface="Candara" panose="020E0502030303020204" pitchFamily="34" charset="0"/>
              </a:rPr>
              <a:t>age، clothing </a:t>
            </a:r>
            <a:r>
              <a:rPr lang="en-US" sz="2400" dirty="0">
                <a:latin typeface="Candara" panose="020E0502030303020204" pitchFamily="34" charset="0"/>
              </a:rPr>
              <a:t>or family members - even though journalists don’t name the survivor or show their face</a:t>
            </a:r>
            <a:r>
              <a:rPr lang="en-US" sz="2800" dirty="0" smtClean="0"/>
              <a:t>.</a:t>
            </a:r>
            <a:endParaRPr lang="en-US" sz="2800"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0101" y="250170"/>
            <a:ext cx="1107340" cy="85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337180" y="5770514"/>
            <a:ext cx="1577222" cy="923934"/>
          </a:xfrm>
          <a:prstGeom prst="rect">
            <a:avLst/>
          </a:prstGeom>
          <a:noFill/>
          <a:ln>
            <a:noFill/>
          </a:ln>
        </p:spPr>
      </p:pic>
    </p:spTree>
    <p:extLst>
      <p:ext uri="{BB962C8B-B14F-4D97-AF65-F5344CB8AC3E}">
        <p14:creationId xmlns:p14="http://schemas.microsoft.com/office/powerpoint/2010/main" val="3172316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676400" y="23751"/>
            <a:ext cx="5105400" cy="6172200"/>
          </a:xfrm>
        </p:spPr>
        <p:txBody>
          <a:bodyPr>
            <a:noAutofit/>
          </a:bodyPr>
          <a:lstStyle/>
          <a:p>
            <a:r>
              <a:rPr lang="en-GB" sz="2200" b="1" i="1" dirty="0">
                <a:solidFill>
                  <a:schemeClr val="tx1"/>
                </a:solidFill>
              </a:rPr>
              <a:t>WHO Ethical &amp; Safety Recommendation</a:t>
            </a:r>
            <a:r>
              <a:rPr lang="en-GB" sz="2200" i="1" dirty="0">
                <a:solidFill>
                  <a:schemeClr val="tx1"/>
                </a:solidFill>
              </a:rPr>
              <a:t>:</a:t>
            </a:r>
          </a:p>
          <a:p>
            <a:pPr marL="342900" indent="-342900">
              <a:buFont typeface="Arial" panose="020B0604020202020204" pitchFamily="34" charset="0"/>
              <a:buChar char="•"/>
            </a:pPr>
            <a:r>
              <a:rPr lang="en-GB" sz="2200" i="1" dirty="0">
                <a:solidFill>
                  <a:schemeClr val="tx1"/>
                </a:solidFill>
              </a:rPr>
              <a:t>Benefits of documenting Sexual Violence must be greater than the risks – Do no Harm</a:t>
            </a:r>
            <a:endParaRPr lang="en-GB" sz="2200" b="1" i="1" dirty="0">
              <a:solidFill>
                <a:schemeClr val="tx1"/>
              </a:solidFill>
            </a:endParaRPr>
          </a:p>
          <a:p>
            <a:pPr marL="344488" indent="-344488" algn="just">
              <a:buFont typeface="Arial" panose="020B0604020202020204" pitchFamily="34" charset="0"/>
              <a:buChar char="•"/>
            </a:pPr>
            <a:r>
              <a:rPr lang="en-GB" sz="2200" dirty="0">
                <a:solidFill>
                  <a:schemeClr val="tx1"/>
                </a:solidFill>
              </a:rPr>
              <a:t>Methodologies should be grounded in best practices.</a:t>
            </a:r>
          </a:p>
          <a:p>
            <a:pPr marL="344488" indent="-344488" algn="just">
              <a:buFont typeface="Arial" panose="020B0604020202020204" pitchFamily="34" charset="0"/>
              <a:buChar char="•"/>
            </a:pPr>
            <a:r>
              <a:rPr lang="en-GB" sz="2200" i="1" dirty="0">
                <a:solidFill>
                  <a:schemeClr val="tx1"/>
                </a:solidFill>
              </a:rPr>
              <a:t>Ensure availability of minimum care &amp; support for survivors </a:t>
            </a:r>
          </a:p>
          <a:p>
            <a:pPr marL="344488" indent="-344488" algn="just">
              <a:buFont typeface="Arial" panose="020B0604020202020204" pitchFamily="34" charset="0"/>
              <a:buChar char="•"/>
            </a:pPr>
            <a:r>
              <a:rPr lang="en-GB" sz="2200" i="1" dirty="0">
                <a:solidFill>
                  <a:schemeClr val="tx1"/>
                </a:solidFill>
              </a:rPr>
              <a:t>Safety &amp; security of survivors, respondents, participants and staff </a:t>
            </a:r>
          </a:p>
          <a:p>
            <a:pPr marL="344488" indent="-344488" algn="just">
              <a:buFont typeface="Arial" panose="020B0604020202020204" pitchFamily="34" charset="0"/>
              <a:buChar char="•"/>
            </a:pPr>
            <a:r>
              <a:rPr lang="en-GB" sz="2200" i="1" dirty="0">
                <a:solidFill>
                  <a:schemeClr val="tx1"/>
                </a:solidFill>
              </a:rPr>
              <a:t>Protect the confidentiality of survivors, respondents, participants</a:t>
            </a:r>
          </a:p>
          <a:p>
            <a:pPr marL="344488" indent="-344488" algn="just">
              <a:buFont typeface="Arial" panose="020B0604020202020204" pitchFamily="34" charset="0"/>
              <a:buChar char="•"/>
            </a:pPr>
            <a:r>
              <a:rPr lang="en-GB" sz="2200" i="1" dirty="0">
                <a:solidFill>
                  <a:schemeClr val="tx1"/>
                </a:solidFill>
              </a:rPr>
              <a:t>Informed consent </a:t>
            </a:r>
          </a:p>
          <a:p>
            <a:pPr marL="344488" indent="-344488" algn="just">
              <a:buFont typeface="Arial" panose="020B0604020202020204" pitchFamily="34" charset="0"/>
              <a:buChar char="•"/>
            </a:pPr>
            <a:r>
              <a:rPr lang="en-GB" sz="2200" i="1" dirty="0">
                <a:solidFill>
                  <a:schemeClr val="tx1"/>
                </a:solidFill>
              </a:rPr>
              <a:t>Training and ongoing support for staff </a:t>
            </a:r>
          </a:p>
          <a:p>
            <a:pPr marL="344488" indent="-344488" algn="just">
              <a:buFont typeface="Arial" panose="020B0604020202020204" pitchFamily="34" charset="0"/>
              <a:buChar char="•"/>
            </a:pPr>
            <a:r>
              <a:rPr lang="en-GB" sz="2200" i="1" dirty="0">
                <a:solidFill>
                  <a:schemeClr val="tx1"/>
                </a:solidFill>
              </a:rPr>
              <a:t>Safeguards must be in place for children to be involved in information gathering </a:t>
            </a:r>
            <a:endParaRPr lang="en-GB" sz="2200" i="1" dirty="0">
              <a:solidFill>
                <a:schemeClr val="tx1"/>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1" y="533400"/>
            <a:ext cx="3202797" cy="5110570"/>
          </a:xfrm>
          <a:prstGeom prst="rect">
            <a:avLst/>
          </a:prstGeom>
        </p:spPr>
      </p:pic>
    </p:spTree>
    <p:extLst>
      <p:ext uri="{BB962C8B-B14F-4D97-AF65-F5344CB8AC3E}">
        <p14:creationId xmlns:p14="http://schemas.microsoft.com/office/powerpoint/2010/main" val="2382941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marL="914400" indent="-914400" eaLnBrk="1" hangingPunct="1"/>
            <a:r>
              <a:rPr lang="en-US" altLang="en-US" sz="3200" dirty="0" smtClean="0"/>
              <a:t>Survivor Centered approach</a:t>
            </a:r>
            <a:endParaRPr lang="en-US" altLang="en-US" sz="3200" dirty="0"/>
          </a:p>
        </p:txBody>
      </p:sp>
      <p:sp>
        <p:nvSpPr>
          <p:cNvPr id="10243" name="Rectangle 3"/>
          <p:cNvSpPr>
            <a:spLocks noGrp="1" noChangeArrowheads="1"/>
          </p:cNvSpPr>
          <p:nvPr>
            <p:ph idx="1"/>
          </p:nvPr>
        </p:nvSpPr>
        <p:spPr/>
        <p:txBody>
          <a:bodyPr/>
          <a:lstStyle/>
          <a:p>
            <a:pPr marL="533400" indent="-533400" eaLnBrk="1" hangingPunct="1"/>
            <a:r>
              <a:rPr lang="en-US" altLang="en-US" b="1" dirty="0" smtClean="0"/>
              <a:t>Survivor-</a:t>
            </a:r>
            <a:r>
              <a:rPr lang="en-US" altLang="en-US" b="1" dirty="0" err="1" smtClean="0"/>
              <a:t>centred</a:t>
            </a:r>
            <a:r>
              <a:rPr lang="en-US" altLang="en-US" b="1" dirty="0" smtClean="0"/>
              <a:t> approach: </a:t>
            </a:r>
            <a:r>
              <a:rPr lang="en-US" altLang="en-US" dirty="0" smtClean="0"/>
              <a:t>A survivor-</a:t>
            </a:r>
            <a:r>
              <a:rPr lang="en-US" altLang="en-US" dirty="0" err="1" smtClean="0"/>
              <a:t>centred</a:t>
            </a:r>
            <a:r>
              <a:rPr lang="en-US" altLang="en-US" dirty="0" smtClean="0"/>
              <a:t> approach creates a supportive environment in which the survivor’s rights and wishes are respected, their safety is ensured, and they are treated with dignity and respect. A survivor-</a:t>
            </a:r>
            <a:r>
              <a:rPr lang="en-US" altLang="en-US" dirty="0" err="1" smtClean="0"/>
              <a:t>centred</a:t>
            </a:r>
            <a:r>
              <a:rPr lang="en-US" altLang="en-US" dirty="0" smtClean="0"/>
              <a:t> approach is based on the following </a:t>
            </a:r>
            <a:r>
              <a:rPr lang="en-US" altLang="en-US" b="1" dirty="0" smtClean="0"/>
              <a:t>guiding principles</a:t>
            </a:r>
            <a:endParaRPr lang="en-US" altLang="en-US" b="1" dirty="0" smtClean="0"/>
          </a:p>
        </p:txBody>
      </p:sp>
      <p:sp>
        <p:nvSpPr>
          <p:cNvPr id="10244"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17A4C7AA-000B-4DB8-8EA3-210D132A1E5F}" type="slidenum">
              <a:rPr lang="en-US" altLang="en-US" sz="2600">
                <a:solidFill>
                  <a:prstClr val="white"/>
                </a:solidFill>
              </a:rPr>
              <a:pPr>
                <a:spcBef>
                  <a:spcPct val="0"/>
                </a:spcBef>
                <a:buClrTx/>
                <a:buSzTx/>
                <a:buFontTx/>
                <a:buNone/>
              </a:pPr>
              <a:t>15</a:t>
            </a:fld>
            <a:endParaRPr lang="en-US" altLang="en-US" sz="2600">
              <a:solidFill>
                <a:prstClr val="white"/>
              </a:solidFill>
            </a:endParaRPr>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465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marL="914400" indent="-914400" eaLnBrk="1" hangingPunct="1"/>
            <a:r>
              <a:rPr lang="en-US" altLang="en-US" sz="3200"/>
              <a:t>Guiding Principles of Working with a GBV Survivor</a:t>
            </a:r>
          </a:p>
        </p:txBody>
      </p:sp>
      <p:sp>
        <p:nvSpPr>
          <p:cNvPr id="10243" name="Rectangle 3"/>
          <p:cNvSpPr>
            <a:spLocks noGrp="1" noChangeArrowheads="1"/>
          </p:cNvSpPr>
          <p:nvPr>
            <p:ph idx="1"/>
          </p:nvPr>
        </p:nvSpPr>
        <p:spPr/>
        <p:txBody>
          <a:bodyPr/>
          <a:lstStyle/>
          <a:p>
            <a:pPr marL="533400" indent="-533400" eaLnBrk="1" hangingPunct="1">
              <a:spcBef>
                <a:spcPct val="0"/>
              </a:spcBef>
              <a:buClrTx/>
              <a:buSzTx/>
              <a:buNone/>
            </a:pPr>
            <a:r>
              <a:rPr lang="en-GB" altLang="en-US" b="1" smtClean="0"/>
              <a:t>The guiding principles on GBV were established to ensure that key actors who are working to prevent and respond to GBV ensure no further harm comes to survivors or the community as they request for help.</a:t>
            </a:r>
          </a:p>
          <a:p>
            <a:pPr marL="533400" indent="-533400" eaLnBrk="1" hangingPunct="1"/>
            <a:endParaRPr lang="en-US" altLang="en-US" b="1" smtClean="0"/>
          </a:p>
        </p:txBody>
      </p:sp>
      <p:sp>
        <p:nvSpPr>
          <p:cNvPr id="10244"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17A4C7AA-000B-4DB8-8EA3-210D132A1E5F}" type="slidenum">
              <a:rPr lang="en-US" altLang="en-US" sz="2600">
                <a:solidFill>
                  <a:prstClr val="white"/>
                </a:solidFill>
              </a:rPr>
              <a:pPr>
                <a:spcBef>
                  <a:spcPct val="0"/>
                </a:spcBef>
                <a:buClrTx/>
                <a:buSzTx/>
                <a:buFontTx/>
                <a:buNone/>
              </a:pPr>
              <a:t>16</a:t>
            </a:fld>
            <a:endParaRPr lang="en-US" altLang="en-US" sz="2600">
              <a:solidFill>
                <a:prstClr val="white"/>
              </a:solidFill>
            </a:endParaRPr>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011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Main guiding principles</a:t>
            </a:r>
          </a:p>
        </p:txBody>
      </p:sp>
      <p:sp>
        <p:nvSpPr>
          <p:cNvPr id="11267" name="Rectangle 3"/>
          <p:cNvSpPr>
            <a:spLocks noGrp="1" noChangeArrowheads="1"/>
          </p:cNvSpPr>
          <p:nvPr>
            <p:ph idx="1"/>
          </p:nvPr>
        </p:nvSpPr>
        <p:spPr/>
        <p:txBody>
          <a:bodyPr/>
          <a:lstStyle/>
          <a:p>
            <a:pPr marL="533400" indent="-533400" eaLnBrk="1" hangingPunct="1">
              <a:buFont typeface="Wingdings" panose="05000000000000000000" pitchFamily="2" charset="2"/>
              <a:buAutoNum type="arabicPeriod"/>
            </a:pPr>
            <a:r>
              <a:rPr lang="en-GB" altLang="en-US" b="1" smtClean="0"/>
              <a:t>RESPECT</a:t>
            </a:r>
            <a:endParaRPr lang="en-US" altLang="en-US" smtClean="0"/>
          </a:p>
          <a:p>
            <a:pPr marL="533400" indent="-533400" eaLnBrk="1" hangingPunct="1">
              <a:buFont typeface="Wingdings" panose="05000000000000000000" pitchFamily="2" charset="2"/>
              <a:buAutoNum type="arabicPeriod"/>
            </a:pPr>
            <a:r>
              <a:rPr lang="en-GB" altLang="en-US" b="1" smtClean="0"/>
              <a:t>CONFIDENTIALITY</a:t>
            </a:r>
            <a:endParaRPr lang="en-US" altLang="en-US" smtClean="0"/>
          </a:p>
          <a:p>
            <a:pPr marL="533400" indent="-533400" eaLnBrk="1" hangingPunct="1">
              <a:buFont typeface="Wingdings" panose="05000000000000000000" pitchFamily="2" charset="2"/>
              <a:buAutoNum type="arabicPeriod"/>
            </a:pPr>
            <a:r>
              <a:rPr lang="en-GB" altLang="en-US" b="1" smtClean="0"/>
              <a:t>SAFETY AND SECURITY</a:t>
            </a:r>
          </a:p>
          <a:p>
            <a:pPr marL="533400" indent="-533400" eaLnBrk="1" hangingPunct="1">
              <a:buFont typeface="Wingdings" panose="05000000000000000000" pitchFamily="2" charset="2"/>
              <a:buAutoNum type="arabicPeriod"/>
            </a:pPr>
            <a:r>
              <a:rPr lang="en-US" altLang="en-US" b="1" smtClean="0"/>
              <a:t>NON DISCRIMINATION</a:t>
            </a:r>
            <a:endParaRPr lang="en-US" altLang="en-US" smtClean="0"/>
          </a:p>
          <a:p>
            <a:pPr marL="533400" indent="-533400" eaLnBrk="1" hangingPunct="1"/>
            <a:endParaRPr lang="en-US" altLang="en-US" smtClean="0"/>
          </a:p>
        </p:txBody>
      </p:sp>
      <p:sp>
        <p:nvSpPr>
          <p:cNvPr id="11268"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ABAF2A78-1538-4B15-BB4A-BE06E0E411C1}" type="slidenum">
              <a:rPr lang="en-US" altLang="en-US" sz="2600">
                <a:solidFill>
                  <a:prstClr val="white"/>
                </a:solidFill>
              </a:rPr>
              <a:pPr>
                <a:spcBef>
                  <a:spcPct val="0"/>
                </a:spcBef>
                <a:buClrTx/>
                <a:buSzTx/>
                <a:buFontTx/>
                <a:buNone/>
              </a:pPr>
              <a:t>17</a:t>
            </a:fld>
            <a:endParaRPr lang="en-US" altLang="en-US" sz="2600">
              <a:solidFill>
                <a:prstClr val="white"/>
              </a:solidFill>
            </a:endParaRPr>
          </a:p>
        </p:txBody>
      </p:sp>
      <p:pic>
        <p:nvPicPr>
          <p:cNvPr id="112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676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118382"/>
            <a:ext cx="10152123" cy="1325563"/>
          </a:xfrm>
        </p:spPr>
        <p:txBody>
          <a:bodyPr>
            <a:normAutofit/>
          </a:bodyPr>
          <a:lstStyle/>
          <a:p>
            <a: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GBV guiding principles </a:t>
            </a:r>
            <a:endPar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235760"/>
            <a:ext cx="10391078" cy="5165040"/>
          </a:xfrm>
        </p:spPr>
        <p:txBody>
          <a:bodyPr>
            <a:normAutofit lnSpcReduction="10000"/>
          </a:bodyPr>
          <a:lstStyle/>
          <a:p>
            <a:pPr marL="342900" lvl="0" indent="-342900" algn="just">
              <a:lnSpc>
                <a:spcPct val="100000"/>
              </a:lnSpc>
              <a:spcBef>
                <a:spcPct val="20000"/>
              </a:spcBef>
              <a:defRPr/>
            </a:pPr>
            <a:r>
              <a:rPr lang="en-US" b="1" dirty="0" smtClean="0">
                <a:solidFill>
                  <a:prstClr val="black"/>
                </a:solidFill>
                <a:latin typeface="Times New Roman" panose="02020603050405020304" pitchFamily="18" charset="0"/>
                <a:cs typeface="Times New Roman" panose="02020603050405020304" pitchFamily="18" charset="0"/>
              </a:rPr>
              <a:t>Safety</a:t>
            </a:r>
            <a:r>
              <a:rPr lang="en-US" dirty="0">
                <a:solidFill>
                  <a:prstClr val="black"/>
                </a:solidFill>
                <a:latin typeface="Times New Roman" panose="02020603050405020304" pitchFamily="18" charset="0"/>
                <a:cs typeface="Times New Roman" panose="02020603050405020304" pitchFamily="18" charset="0"/>
              </a:rPr>
              <a:t>: </a:t>
            </a:r>
            <a:r>
              <a:rPr lang="en-US" sz="2600" dirty="0">
                <a:latin typeface="Candara" panose="020E0502030303020204" pitchFamily="34" charset="0"/>
              </a:rPr>
              <a:t>Safety and security of survivor, family and those who assisted her must be the number one priority for all actors including journalists </a:t>
            </a:r>
          </a:p>
          <a:p>
            <a:pPr marL="0" lvl="0" indent="0" algn="just">
              <a:lnSpc>
                <a:spcPct val="100000"/>
              </a:lnSpc>
              <a:spcBef>
                <a:spcPct val="20000"/>
              </a:spcBef>
              <a:buNone/>
              <a:defRPr/>
            </a:pPr>
            <a:endParaRPr lang="en-US" dirty="0">
              <a:solidFill>
                <a:prstClr val="black"/>
              </a:solidFill>
              <a:latin typeface="Times New Roman" panose="02020603050405020304" pitchFamily="18" charset="0"/>
              <a:cs typeface="Times New Roman" panose="02020603050405020304" pitchFamily="18" charset="0"/>
            </a:endParaRPr>
          </a:p>
          <a:p>
            <a:pPr marL="342900" lvl="0" indent="-342900" algn="just">
              <a:lnSpc>
                <a:spcPct val="100000"/>
              </a:lnSpc>
              <a:spcBef>
                <a:spcPct val="20000"/>
              </a:spcBef>
              <a:defRPr/>
            </a:pPr>
            <a:r>
              <a:rPr lang="en-US" b="1" dirty="0">
                <a:solidFill>
                  <a:prstClr val="black"/>
                </a:solidFill>
                <a:latin typeface="Times New Roman" panose="02020603050405020304" pitchFamily="18" charset="0"/>
                <a:cs typeface="Times New Roman" panose="02020603050405020304" pitchFamily="18" charset="0"/>
              </a:rPr>
              <a:t>Confidentiality</a:t>
            </a:r>
            <a:r>
              <a:rPr lang="en-US" dirty="0">
                <a:solidFill>
                  <a:prstClr val="black"/>
                </a:solidFill>
                <a:latin typeface="Times New Roman" panose="02020603050405020304" pitchFamily="18" charset="0"/>
                <a:cs typeface="Times New Roman" panose="02020603050405020304" pitchFamily="18" charset="0"/>
              </a:rPr>
              <a:t>: </a:t>
            </a:r>
            <a:r>
              <a:rPr lang="en-US" sz="2600" dirty="0">
                <a:latin typeface="Candara" panose="020E0502030303020204" pitchFamily="34" charset="0"/>
              </a:rPr>
              <a:t>Not disclosing any information at any time to any party without the informed consent of the person concerned</a:t>
            </a:r>
            <a:r>
              <a:rPr lang="en-US"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ct val="20000"/>
              </a:spcBef>
              <a:buNone/>
              <a:defRPr/>
            </a:pPr>
            <a:endParaRPr lang="en-US" dirty="0">
              <a:solidFill>
                <a:prstClr val="black"/>
              </a:solidFill>
              <a:latin typeface="Times New Roman" panose="02020603050405020304" pitchFamily="18" charset="0"/>
              <a:cs typeface="Times New Roman" panose="02020603050405020304" pitchFamily="18" charset="0"/>
            </a:endParaRPr>
          </a:p>
          <a:p>
            <a:pPr marL="342900" lvl="0" indent="-342900" algn="just">
              <a:lnSpc>
                <a:spcPct val="100000"/>
              </a:lnSpc>
              <a:spcBef>
                <a:spcPct val="20000"/>
              </a:spcBef>
              <a:defRPr/>
            </a:pPr>
            <a:r>
              <a:rPr lang="en-US" b="1" dirty="0">
                <a:solidFill>
                  <a:prstClr val="black"/>
                </a:solidFill>
                <a:latin typeface="Times New Roman" panose="02020603050405020304" pitchFamily="18" charset="0"/>
                <a:cs typeface="Times New Roman" panose="02020603050405020304" pitchFamily="18" charset="0"/>
              </a:rPr>
              <a:t>Respect</a:t>
            </a:r>
            <a:r>
              <a:rPr lang="en-US" dirty="0">
                <a:solidFill>
                  <a:prstClr val="black"/>
                </a:solidFill>
                <a:latin typeface="Times New Roman" panose="02020603050405020304" pitchFamily="18" charset="0"/>
                <a:cs typeface="Times New Roman" panose="02020603050405020304" pitchFamily="18" charset="0"/>
              </a:rPr>
              <a:t>: </a:t>
            </a:r>
            <a:r>
              <a:rPr lang="en-US" sz="2600" dirty="0">
                <a:latin typeface="Candara" panose="020E0502030303020204" pitchFamily="34" charset="0"/>
              </a:rPr>
              <a:t>All actions taken will be guided by respect for the choices, wishes, rights, and dignity of the survivor. </a:t>
            </a:r>
          </a:p>
          <a:p>
            <a:pPr marL="0" lvl="0" indent="0" algn="just">
              <a:lnSpc>
                <a:spcPct val="100000"/>
              </a:lnSpc>
              <a:spcBef>
                <a:spcPct val="20000"/>
              </a:spcBef>
              <a:buNone/>
              <a:defRPr/>
            </a:pPr>
            <a:endParaRPr lang="en-US" dirty="0" smtClean="0">
              <a:solidFill>
                <a:prstClr val="black"/>
              </a:solidFill>
              <a:latin typeface="Times New Roman" panose="02020603050405020304" pitchFamily="18" charset="0"/>
              <a:cs typeface="Times New Roman" panose="02020603050405020304" pitchFamily="18" charset="0"/>
            </a:endParaRPr>
          </a:p>
          <a:p>
            <a:pPr marL="342900" lvl="0" indent="-342900" algn="just">
              <a:lnSpc>
                <a:spcPct val="100000"/>
              </a:lnSpc>
              <a:spcBef>
                <a:spcPct val="20000"/>
              </a:spcBef>
              <a:defRPr/>
            </a:pPr>
            <a:r>
              <a:rPr lang="en-US" b="1" dirty="0" smtClean="0">
                <a:solidFill>
                  <a:prstClr val="black"/>
                </a:solidFill>
                <a:latin typeface="Times New Roman" panose="02020603050405020304" pitchFamily="18" charset="0"/>
                <a:cs typeface="Times New Roman" panose="02020603050405020304" pitchFamily="18" charset="0"/>
              </a:rPr>
              <a:t>Non </a:t>
            </a:r>
            <a:r>
              <a:rPr lang="en-US" b="1" dirty="0">
                <a:solidFill>
                  <a:prstClr val="black"/>
                </a:solidFill>
                <a:latin typeface="Times New Roman" panose="02020603050405020304" pitchFamily="18" charset="0"/>
                <a:cs typeface="Times New Roman" panose="02020603050405020304" pitchFamily="18" charset="0"/>
              </a:rPr>
              <a:t>discrimination</a:t>
            </a:r>
            <a:r>
              <a:rPr lang="en-US" dirty="0">
                <a:solidFill>
                  <a:prstClr val="black"/>
                </a:solidFill>
                <a:latin typeface="Times New Roman" panose="02020603050405020304" pitchFamily="18" charset="0"/>
                <a:cs typeface="Times New Roman" panose="02020603050405020304" pitchFamily="18" charset="0"/>
              </a:rPr>
              <a:t>: </a:t>
            </a:r>
            <a:r>
              <a:rPr lang="en-US" sz="2600" dirty="0">
                <a:latin typeface="Candara" panose="020E0502030303020204" pitchFamily="34" charset="0"/>
              </a:rPr>
              <a:t>Survivors of violence should receive equal and fair treatment regardless of their age, race, religion, nationality</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337180" y="5770514"/>
            <a:ext cx="1577222" cy="923934"/>
          </a:xfrm>
          <a:prstGeom prst="rect">
            <a:avLst/>
          </a:prstGeom>
          <a:noFill/>
          <a:ln>
            <a:noFill/>
          </a:ln>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0101" y="250170"/>
            <a:ext cx="1107340" cy="85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499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altLang="en-US" sz="3200"/>
              <a:t>1. RESPECT:</a:t>
            </a:r>
            <a:br>
              <a:rPr lang="en-US" altLang="en-US" sz="3200"/>
            </a:br>
            <a:endParaRPr lang="en-US" altLang="en-US" sz="3200"/>
          </a:p>
        </p:txBody>
      </p:sp>
      <p:sp>
        <p:nvSpPr>
          <p:cNvPr id="12291"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b="1" dirty="0" smtClean="0"/>
              <a:t>Appreciating and valuing the person and his or her experiences, ideas, decisions and actions</a:t>
            </a:r>
          </a:p>
          <a:p>
            <a:pPr eaLnBrk="1" hangingPunct="1">
              <a:buFont typeface="Wingdings" panose="05000000000000000000" pitchFamily="2" charset="2"/>
              <a:buNone/>
            </a:pPr>
            <a:r>
              <a:rPr lang="en-US" altLang="en-US" b="1" dirty="0" smtClean="0"/>
              <a:t>HOW DO YOU SHOW RESPECT TO A PERSON (SURVIVOR)?</a:t>
            </a:r>
          </a:p>
          <a:p>
            <a:pPr eaLnBrk="1" hangingPunct="1"/>
            <a:endParaRPr lang="en-US" altLang="en-US" dirty="0" smtClean="0"/>
          </a:p>
        </p:txBody>
      </p:sp>
      <p:sp>
        <p:nvSpPr>
          <p:cNvPr id="12292"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A7EEFD18-4E60-4ED9-9DD2-D5B6A51CA8B5}" type="slidenum">
              <a:rPr lang="en-US" altLang="en-US" sz="2600">
                <a:solidFill>
                  <a:prstClr val="white"/>
                </a:solidFill>
              </a:rPr>
              <a:pPr>
                <a:spcBef>
                  <a:spcPct val="0"/>
                </a:spcBef>
                <a:buClrTx/>
                <a:buSzTx/>
                <a:buFontTx/>
                <a:buNone/>
              </a:pPr>
              <a:t>19</a:t>
            </a:fld>
            <a:endParaRPr lang="en-US" altLang="en-US" sz="2600">
              <a:solidFill>
                <a:prstClr val="white"/>
              </a:solidFill>
            </a:endParaRPr>
          </a:p>
        </p:txBody>
      </p:sp>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702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8" y="234498"/>
            <a:ext cx="9924586" cy="422326"/>
          </a:xfrm>
        </p:spPr>
        <p:txBody>
          <a:bodyPr>
            <a:normAutofit fontScale="90000"/>
          </a:bodyPr>
          <a:lstStyle/>
          <a:p>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GB"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GBV Sub cluster</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270274" y="5826270"/>
            <a:ext cx="1639228" cy="923934"/>
          </a:xfrm>
          <a:prstGeom prst="rect">
            <a:avLst/>
          </a:prstGeom>
          <a:noFill/>
          <a:ln>
            <a:noFill/>
          </a:ln>
        </p:spPr>
      </p:pic>
      <p:pic>
        <p:nvPicPr>
          <p:cNvPr id="3171" name="Picture 3170"/>
          <p:cNvPicPr>
            <a:picLocks noChangeAspect="1"/>
          </p:cNvPicPr>
          <p:nvPr/>
        </p:nvPicPr>
        <p:blipFill>
          <a:blip r:embed="rId3"/>
          <a:stretch>
            <a:fillRect/>
          </a:stretch>
        </p:blipFill>
        <p:spPr>
          <a:xfrm>
            <a:off x="1" y="1545465"/>
            <a:ext cx="6138332" cy="5086524"/>
          </a:xfrm>
          <a:prstGeom prst="rect">
            <a:avLst/>
          </a:prstGeom>
        </p:spPr>
      </p:pic>
      <p:sp>
        <p:nvSpPr>
          <p:cNvPr id="119" name="Rectangle 118"/>
          <p:cNvSpPr/>
          <p:nvPr/>
        </p:nvSpPr>
        <p:spPr>
          <a:xfrm>
            <a:off x="6138333" y="781027"/>
            <a:ext cx="6053667" cy="5386090"/>
          </a:xfrm>
          <a:prstGeom prst="rect">
            <a:avLst/>
          </a:prstGeom>
        </p:spPr>
        <p:txBody>
          <a:bodyPr wrap="square">
            <a:spAutoFit/>
          </a:bodyPr>
          <a:lstStyle/>
          <a:p>
            <a:pPr marL="342900" indent="-342900" algn="just">
              <a:buFont typeface="Arial" panose="020B0604020202020204" pitchFamily="34" charset="0"/>
              <a:buChar char="•"/>
            </a:pPr>
            <a:r>
              <a:rPr lang="en-US" sz="2400" dirty="0" smtClean="0">
                <a:solidFill>
                  <a:prstClr val="black"/>
                </a:solidFill>
                <a:latin typeface="Candara" panose="020E0502030303020204" pitchFamily="34" charset="0"/>
                <a:ea typeface="Arial-BoldMT"/>
                <a:cs typeface="Arial" panose="020B0604020202020204" pitchFamily="34" charset="0"/>
              </a:rPr>
              <a:t>One </a:t>
            </a:r>
            <a:r>
              <a:rPr lang="en-US" sz="2400" dirty="0">
                <a:solidFill>
                  <a:prstClr val="black"/>
                </a:solidFill>
                <a:latin typeface="Candara" panose="020E0502030303020204" pitchFamily="34" charset="0"/>
                <a:ea typeface="Arial-BoldMT"/>
                <a:cs typeface="Arial" panose="020B0604020202020204" pitchFamily="34" charset="0"/>
              </a:rPr>
              <a:t>of the Areas of Responsibilities AoR </a:t>
            </a:r>
            <a:r>
              <a:rPr lang="en-US" sz="2400" dirty="0" smtClean="0">
                <a:solidFill>
                  <a:prstClr val="black"/>
                </a:solidFill>
                <a:latin typeface="Candara" panose="020E0502030303020204" pitchFamily="34" charset="0"/>
                <a:ea typeface="Arial-BoldMT"/>
                <a:cs typeface="Arial" panose="020B0604020202020204" pitchFamily="34" charset="0"/>
              </a:rPr>
              <a:t>under </a:t>
            </a:r>
            <a:r>
              <a:rPr lang="en-US" sz="2400" dirty="0">
                <a:solidFill>
                  <a:prstClr val="black"/>
                </a:solidFill>
                <a:latin typeface="Candara" panose="020E0502030303020204" pitchFamily="34" charset="0"/>
                <a:ea typeface="Arial-BoldMT"/>
                <a:cs typeface="Arial" panose="020B0604020202020204" pitchFamily="34" charset="0"/>
              </a:rPr>
              <a:t>Protection cluster </a:t>
            </a:r>
            <a:r>
              <a:rPr lang="en-US" sz="2400" dirty="0" smtClean="0">
                <a:solidFill>
                  <a:prstClr val="black"/>
                </a:solidFill>
                <a:latin typeface="Candara" panose="020E0502030303020204" pitchFamily="34" charset="0"/>
                <a:ea typeface="Arial-BoldMT"/>
                <a:cs typeface="Arial" panose="020B0604020202020204" pitchFamily="34" charset="0"/>
              </a:rPr>
              <a:t>- global </a:t>
            </a:r>
            <a:r>
              <a:rPr lang="en-US" sz="2400" dirty="0">
                <a:solidFill>
                  <a:prstClr val="black"/>
                </a:solidFill>
                <a:latin typeface="Candara" panose="020E0502030303020204" pitchFamily="34" charset="0"/>
                <a:ea typeface="Arial-BoldMT"/>
                <a:cs typeface="Arial" panose="020B0604020202020204" pitchFamily="34" charset="0"/>
              </a:rPr>
              <a:t>and country level humanitarian </a:t>
            </a:r>
            <a:r>
              <a:rPr lang="en-US" sz="2400" dirty="0" smtClean="0">
                <a:solidFill>
                  <a:prstClr val="black"/>
                </a:solidFill>
                <a:latin typeface="Candara" panose="020E0502030303020204" pitchFamily="34" charset="0"/>
                <a:ea typeface="Arial-BoldMT"/>
                <a:cs typeface="Arial" panose="020B0604020202020204" pitchFamily="34" charset="0"/>
              </a:rPr>
              <a:t>Architecture</a:t>
            </a:r>
          </a:p>
          <a:p>
            <a:pPr marL="285750" indent="-285750">
              <a:buFont typeface="Arial" panose="020B0604020202020204" pitchFamily="34" charset="0"/>
              <a:buChar char="•"/>
            </a:pPr>
            <a:r>
              <a:rPr lang="en-US" sz="2400" dirty="0" smtClean="0">
                <a:solidFill>
                  <a:prstClr val="black"/>
                </a:solidFill>
                <a:latin typeface="Candara" panose="020E0502030303020204" pitchFamily="34" charset="0"/>
                <a:ea typeface="Arial-BoldMT"/>
                <a:cs typeface="Arial" panose="020B0604020202020204" pitchFamily="34" charset="0"/>
              </a:rPr>
              <a:t>Lead </a:t>
            </a:r>
            <a:r>
              <a:rPr lang="en-US" sz="2400" dirty="0">
                <a:solidFill>
                  <a:prstClr val="black"/>
                </a:solidFill>
                <a:latin typeface="Candara" panose="020E0502030303020204" pitchFamily="34" charset="0"/>
                <a:ea typeface="Arial-BoldMT"/>
                <a:cs typeface="Arial" panose="020B0604020202020204" pitchFamily="34" charset="0"/>
              </a:rPr>
              <a:t>coordinating mechanism for all GBV related humanitarian </a:t>
            </a:r>
            <a:r>
              <a:rPr lang="en-US" sz="2400" dirty="0" smtClean="0">
                <a:solidFill>
                  <a:prstClr val="black"/>
                </a:solidFill>
                <a:latin typeface="Candara" panose="020E0502030303020204" pitchFamily="34" charset="0"/>
                <a:ea typeface="Arial-BoldMT"/>
                <a:cs typeface="Arial" panose="020B0604020202020204" pitchFamily="34" charset="0"/>
              </a:rPr>
              <a:t>Action</a:t>
            </a:r>
            <a:endParaRPr lang="en-US" sz="2400" dirty="0">
              <a:solidFill>
                <a:prstClr val="black"/>
              </a:solidFill>
              <a:latin typeface="Candara" panose="020E0502030303020204" pitchFamily="34" charset="0"/>
              <a:ea typeface="Arial-BoldMT"/>
              <a:cs typeface="Arial" panose="020B0604020202020204" pitchFamily="34" charset="0"/>
            </a:endParaRPr>
          </a:p>
          <a:p>
            <a:pPr marL="285750" indent="-285750">
              <a:buFont typeface="Arial" panose="020B0604020202020204" pitchFamily="34" charset="0"/>
              <a:buChar char="•"/>
            </a:pPr>
            <a:r>
              <a:rPr lang="en-US" sz="2400" dirty="0" smtClean="0">
                <a:solidFill>
                  <a:prstClr val="black"/>
                </a:solidFill>
                <a:latin typeface="Candara" panose="020E0502030303020204" pitchFamily="34" charset="0"/>
                <a:ea typeface="Arial-BoldMT"/>
                <a:cs typeface="Arial" panose="020B0604020202020204" pitchFamily="34" charset="0"/>
              </a:rPr>
              <a:t>Promotes </a:t>
            </a:r>
            <a:r>
              <a:rPr lang="en-US" sz="2400" dirty="0">
                <a:solidFill>
                  <a:prstClr val="black"/>
                </a:solidFill>
                <a:latin typeface="Candara" panose="020E0502030303020204" pitchFamily="34" charset="0"/>
                <a:ea typeface="Arial-BoldMT"/>
                <a:cs typeface="Arial" panose="020B0604020202020204" pitchFamily="34" charset="0"/>
              </a:rPr>
              <a:t>and coordinates inter Agency and multisector partners for prevention and response to </a:t>
            </a:r>
            <a:r>
              <a:rPr lang="en-US" sz="2400" dirty="0" smtClean="0">
                <a:solidFill>
                  <a:prstClr val="black"/>
                </a:solidFill>
                <a:latin typeface="Candara" panose="020E0502030303020204" pitchFamily="34" charset="0"/>
                <a:ea typeface="Arial-BoldMT"/>
                <a:cs typeface="Arial" panose="020B0604020202020204" pitchFamily="34" charset="0"/>
              </a:rPr>
              <a:t>GBV</a:t>
            </a:r>
          </a:p>
          <a:p>
            <a:pPr marL="285750" indent="-285750">
              <a:buFont typeface="Arial" panose="020B0604020202020204" pitchFamily="34" charset="0"/>
              <a:buChar char="•"/>
            </a:pPr>
            <a:r>
              <a:rPr lang="en-US" sz="2400" dirty="0" smtClean="0">
                <a:solidFill>
                  <a:prstClr val="black"/>
                </a:solidFill>
                <a:latin typeface="Candara" panose="020E0502030303020204" pitchFamily="34" charset="0"/>
                <a:ea typeface="Arial-BoldMT"/>
                <a:cs typeface="Arial" panose="020B0604020202020204" pitchFamily="34" charset="0"/>
              </a:rPr>
              <a:t>Led </a:t>
            </a:r>
            <a:r>
              <a:rPr lang="en-US" sz="2400" dirty="0">
                <a:solidFill>
                  <a:prstClr val="black"/>
                </a:solidFill>
                <a:latin typeface="Candara" panose="020E0502030303020204" pitchFamily="34" charset="0"/>
                <a:ea typeface="Arial-BoldMT"/>
                <a:cs typeface="Arial" panose="020B0604020202020204" pitchFamily="34" charset="0"/>
              </a:rPr>
              <a:t>by UNFPA and Co-lead by IRC since July </a:t>
            </a:r>
            <a:r>
              <a:rPr lang="en-US" sz="2400" dirty="0" smtClean="0">
                <a:solidFill>
                  <a:prstClr val="black"/>
                </a:solidFill>
                <a:latin typeface="Candara" panose="020E0502030303020204" pitchFamily="34" charset="0"/>
                <a:ea typeface="Arial-BoldMT"/>
                <a:cs typeface="Arial" panose="020B0604020202020204" pitchFamily="34" charset="0"/>
              </a:rPr>
              <a:t>2017</a:t>
            </a:r>
          </a:p>
          <a:p>
            <a:pPr marL="285750" indent="-285750">
              <a:buFont typeface="Arial" panose="020B0604020202020204" pitchFamily="34" charset="0"/>
              <a:buChar char="•"/>
            </a:pPr>
            <a:r>
              <a:rPr lang="en-US" sz="2400" dirty="0" smtClean="0">
                <a:solidFill>
                  <a:prstClr val="black"/>
                </a:solidFill>
                <a:latin typeface="Candara" panose="020E0502030303020204" pitchFamily="34" charset="0"/>
                <a:ea typeface="Arial-BoldMT"/>
                <a:cs typeface="Arial" panose="020B0604020202020204" pitchFamily="34" charset="0"/>
              </a:rPr>
              <a:t>About 200 GBV partners, only 15% with concrete programs</a:t>
            </a:r>
          </a:p>
          <a:p>
            <a:pPr marL="285750" indent="-285750">
              <a:buFont typeface="Arial" panose="020B0604020202020204" pitchFamily="34" charset="0"/>
              <a:buChar char="•"/>
            </a:pPr>
            <a:r>
              <a:rPr lang="en-US" sz="2400" dirty="0" smtClean="0">
                <a:solidFill>
                  <a:prstClr val="black"/>
                </a:solidFill>
                <a:latin typeface="Candara" panose="020E0502030303020204" pitchFamily="34" charset="0"/>
                <a:ea typeface="Arial-BoldMT"/>
                <a:cs typeface="Arial" panose="020B0604020202020204" pitchFamily="34" charset="0"/>
              </a:rPr>
              <a:t>Technical Reference Groups</a:t>
            </a:r>
          </a:p>
          <a:p>
            <a:r>
              <a:rPr lang="en-US" sz="1600" i="1" dirty="0" smtClean="0">
                <a:solidFill>
                  <a:prstClr val="black"/>
                </a:solidFill>
                <a:latin typeface="Candara" panose="020E0502030303020204" pitchFamily="34" charset="0"/>
                <a:ea typeface="Arial-BoldMT"/>
                <a:cs typeface="Arial" panose="020B0604020202020204" pitchFamily="34" charset="0"/>
              </a:rPr>
              <a:t>Health, PSS &amp; Case management, Caring for Child survivors, Rule of Law, Prevention of GBV, Alternative Fuel</a:t>
            </a:r>
          </a:p>
        </p:txBody>
      </p:sp>
    </p:spTree>
    <p:extLst>
      <p:ext uri="{BB962C8B-B14F-4D97-AF65-F5344CB8AC3E}">
        <p14:creationId xmlns:p14="http://schemas.microsoft.com/office/powerpoint/2010/main" val="1170186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altLang="en-US" smtClean="0"/>
              <a:t>Respect cont…</a:t>
            </a:r>
          </a:p>
        </p:txBody>
      </p:sp>
      <p:sp>
        <p:nvSpPr>
          <p:cNvPr id="13315" name="Rectangle 3"/>
          <p:cNvSpPr>
            <a:spLocks noGrp="1" noChangeArrowheads="1"/>
          </p:cNvSpPr>
          <p:nvPr>
            <p:ph idx="1"/>
          </p:nvPr>
        </p:nvSpPr>
        <p:spPr/>
        <p:txBody>
          <a:bodyPr/>
          <a:lstStyle/>
          <a:p>
            <a:pPr eaLnBrk="1" hangingPunct="1">
              <a:lnSpc>
                <a:spcPct val="80000"/>
              </a:lnSpc>
            </a:pPr>
            <a:r>
              <a:rPr lang="en-GB" altLang="en-US" sz="2400" b="1"/>
              <a:t>You can respect the survivor by:</a:t>
            </a:r>
            <a:endParaRPr lang="en-US" altLang="en-US" sz="2400"/>
          </a:p>
          <a:p>
            <a:pPr eaLnBrk="1" hangingPunct="1">
              <a:lnSpc>
                <a:spcPct val="80000"/>
              </a:lnSpc>
            </a:pPr>
            <a:r>
              <a:rPr lang="en-GB" altLang="en-US" b="1" smtClean="0"/>
              <a:t>Conducting interviews in private settings</a:t>
            </a:r>
            <a:endParaRPr lang="en-US" altLang="en-US" b="1" smtClean="0"/>
          </a:p>
          <a:p>
            <a:pPr eaLnBrk="1" hangingPunct="1">
              <a:lnSpc>
                <a:spcPct val="80000"/>
              </a:lnSpc>
            </a:pPr>
            <a:r>
              <a:rPr lang="en-GB" altLang="en-US" b="1" smtClean="0"/>
              <a:t>Conducting interviews and examinations by staff of the same sex as the survivor </a:t>
            </a:r>
            <a:endParaRPr lang="en-US" altLang="en-US" b="1" smtClean="0"/>
          </a:p>
          <a:p>
            <a:pPr eaLnBrk="1" hangingPunct="1">
              <a:lnSpc>
                <a:spcPct val="80000"/>
              </a:lnSpc>
            </a:pPr>
            <a:r>
              <a:rPr lang="en-GB" altLang="en-US" b="1" smtClean="0"/>
              <a:t>Being a good listener</a:t>
            </a:r>
            <a:endParaRPr lang="en-US" altLang="en-US" b="1" smtClean="0"/>
          </a:p>
          <a:p>
            <a:pPr eaLnBrk="1" hangingPunct="1">
              <a:lnSpc>
                <a:spcPct val="80000"/>
              </a:lnSpc>
            </a:pPr>
            <a:r>
              <a:rPr lang="en-GB" altLang="en-US" b="1" smtClean="0"/>
              <a:t>Maintaining a non-judgemental manner concerning the survivor and her or his behavior</a:t>
            </a:r>
            <a:endParaRPr lang="en-US" altLang="en-US" b="1" smtClean="0"/>
          </a:p>
          <a:p>
            <a:pPr eaLnBrk="1" hangingPunct="1">
              <a:lnSpc>
                <a:spcPct val="80000"/>
              </a:lnSpc>
            </a:pPr>
            <a:r>
              <a:rPr lang="en-GB" altLang="en-US" b="1" smtClean="0"/>
              <a:t>Being patient</a:t>
            </a:r>
            <a:endParaRPr lang="en-US" altLang="en-US" b="1" smtClean="0"/>
          </a:p>
          <a:p>
            <a:pPr eaLnBrk="1" hangingPunct="1">
              <a:lnSpc>
                <a:spcPct val="80000"/>
              </a:lnSpc>
            </a:pPr>
            <a:endParaRPr lang="en-US" altLang="en-US" b="1" smtClean="0"/>
          </a:p>
        </p:txBody>
      </p:sp>
      <p:sp>
        <p:nvSpPr>
          <p:cNvPr id="13316"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53C5E06C-AEEB-492D-B716-6012281F4FE0}" type="slidenum">
              <a:rPr lang="en-US" altLang="en-US" sz="2600">
                <a:solidFill>
                  <a:prstClr val="white"/>
                </a:solidFill>
              </a:rPr>
              <a:pPr>
                <a:spcBef>
                  <a:spcPct val="0"/>
                </a:spcBef>
                <a:buClrTx/>
                <a:buSzTx/>
                <a:buFontTx/>
                <a:buNone/>
              </a:pPr>
              <a:t>20</a:t>
            </a:fld>
            <a:endParaRPr lang="en-US" altLang="en-US" sz="2600">
              <a:solidFill>
                <a:prstClr val="white"/>
              </a:solidFill>
            </a:endParaRPr>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573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altLang="en-US" smtClean="0"/>
              <a:t>Respect cont…</a:t>
            </a:r>
          </a:p>
        </p:txBody>
      </p:sp>
      <p:sp>
        <p:nvSpPr>
          <p:cNvPr id="14339" name="Rectangle 3"/>
          <p:cNvSpPr>
            <a:spLocks noGrp="1" noChangeArrowheads="1"/>
          </p:cNvSpPr>
          <p:nvPr>
            <p:ph idx="1"/>
          </p:nvPr>
        </p:nvSpPr>
        <p:spPr/>
        <p:txBody>
          <a:bodyPr/>
          <a:lstStyle/>
          <a:p>
            <a:pPr eaLnBrk="1" hangingPunct="1"/>
            <a:r>
              <a:rPr lang="en-GB" altLang="en-US" b="1" smtClean="0"/>
              <a:t>If and when possible, not asking the survivor for more information if he or she is not ready to speak about the incident</a:t>
            </a:r>
          </a:p>
          <a:p>
            <a:pPr eaLnBrk="1" hangingPunct="1"/>
            <a:r>
              <a:rPr lang="en-GB" altLang="en-US" b="1" smtClean="0"/>
              <a:t>Asking only relevant questions</a:t>
            </a:r>
            <a:endParaRPr lang="en-US" altLang="en-US" b="1" smtClean="0"/>
          </a:p>
          <a:p>
            <a:pPr eaLnBrk="1" hangingPunct="1"/>
            <a:endParaRPr lang="en-US" altLang="en-US" b="1" smtClean="0"/>
          </a:p>
        </p:txBody>
      </p:sp>
      <p:sp>
        <p:nvSpPr>
          <p:cNvPr id="14340"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D967DBB1-8008-4A39-BCB9-B5AE50BC35B6}" type="slidenum">
              <a:rPr lang="en-US" altLang="en-US" sz="2600">
                <a:solidFill>
                  <a:prstClr val="white"/>
                </a:solidFill>
              </a:rPr>
              <a:pPr>
                <a:spcBef>
                  <a:spcPct val="0"/>
                </a:spcBef>
                <a:buClrTx/>
                <a:buSzTx/>
                <a:buFontTx/>
                <a:buNone/>
              </a:pPr>
              <a:t>21</a:t>
            </a:fld>
            <a:endParaRPr lang="en-US" altLang="en-US" sz="2600">
              <a:solidFill>
                <a:prstClr val="white"/>
              </a:solidFill>
            </a:endParaRP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159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altLang="en-US" smtClean="0"/>
              <a:t>Respect cont…</a:t>
            </a:r>
          </a:p>
        </p:txBody>
      </p:sp>
      <p:sp>
        <p:nvSpPr>
          <p:cNvPr id="15363" name="Rectangle 3"/>
          <p:cNvSpPr>
            <a:spLocks noGrp="1" noChangeArrowheads="1"/>
          </p:cNvSpPr>
          <p:nvPr>
            <p:ph idx="1"/>
          </p:nvPr>
        </p:nvSpPr>
        <p:spPr/>
        <p:txBody>
          <a:bodyPr/>
          <a:lstStyle/>
          <a:p>
            <a:pPr eaLnBrk="1" hangingPunct="1"/>
            <a:r>
              <a:rPr lang="en-GB" altLang="en-US" b="1" smtClean="0"/>
              <a:t>Not discussing the survivor’s previous sexual history</a:t>
            </a:r>
            <a:endParaRPr lang="en-US" altLang="en-US" b="1" smtClean="0"/>
          </a:p>
          <a:p>
            <a:pPr eaLnBrk="1" hangingPunct="1"/>
            <a:r>
              <a:rPr lang="en-GB" altLang="en-US" b="1" smtClean="0"/>
              <a:t>Avoiding asking the survivor to repeat her or his story in multiple interviews</a:t>
            </a:r>
            <a:endParaRPr lang="en-US" altLang="en-US" b="1" smtClean="0"/>
          </a:p>
          <a:p>
            <a:pPr eaLnBrk="1" hangingPunct="1"/>
            <a:r>
              <a:rPr lang="en-GB" altLang="en-US" b="1" smtClean="0"/>
              <a:t>Not laughing or showing any disrespect for the survivor and her or his culture, family or situation</a:t>
            </a:r>
          </a:p>
          <a:p>
            <a:pPr eaLnBrk="1" hangingPunct="1"/>
            <a:endParaRPr lang="en-GB" altLang="en-US" b="1" smtClean="0"/>
          </a:p>
        </p:txBody>
      </p:sp>
      <p:sp>
        <p:nvSpPr>
          <p:cNvPr id="15364"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F3454B06-FF05-42AE-AC44-91A4B2C5A3ED}" type="slidenum">
              <a:rPr lang="en-US" altLang="en-US" sz="2600">
                <a:solidFill>
                  <a:prstClr val="white"/>
                </a:solidFill>
              </a:rPr>
              <a:pPr>
                <a:spcBef>
                  <a:spcPct val="0"/>
                </a:spcBef>
                <a:buClrTx/>
                <a:buSzTx/>
                <a:buFontTx/>
                <a:buNone/>
              </a:pPr>
              <a:t>22</a:t>
            </a:fld>
            <a:endParaRPr lang="en-US" altLang="en-US" sz="2600">
              <a:solidFill>
                <a:prstClr val="white"/>
              </a:solidFill>
            </a:endParaRPr>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713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altLang="en-US" smtClean="0"/>
              <a:t>Respect cont…</a:t>
            </a:r>
          </a:p>
        </p:txBody>
      </p:sp>
      <p:sp>
        <p:nvSpPr>
          <p:cNvPr id="16387" name="Rectangle 3"/>
          <p:cNvSpPr>
            <a:spLocks noGrp="1" noChangeArrowheads="1"/>
          </p:cNvSpPr>
          <p:nvPr>
            <p:ph idx="1"/>
          </p:nvPr>
        </p:nvSpPr>
        <p:spPr/>
        <p:txBody>
          <a:bodyPr/>
          <a:lstStyle/>
          <a:p>
            <a:pPr eaLnBrk="1" hangingPunct="1"/>
            <a:r>
              <a:rPr lang="en-GB" altLang="en-US" b="1" smtClean="0"/>
              <a:t>Think about a time when you were not respected. </a:t>
            </a:r>
          </a:p>
          <a:p>
            <a:pPr eaLnBrk="1" hangingPunct="1"/>
            <a:r>
              <a:rPr lang="en-GB" altLang="en-US" b="1" smtClean="0"/>
              <a:t>How did you feel?</a:t>
            </a:r>
            <a:endParaRPr lang="en-US" altLang="en-US" b="1" smtClean="0"/>
          </a:p>
          <a:p>
            <a:pPr eaLnBrk="1" hangingPunct="1"/>
            <a:endParaRPr lang="en-US" altLang="en-US" b="1" smtClean="0"/>
          </a:p>
        </p:txBody>
      </p:sp>
      <p:sp>
        <p:nvSpPr>
          <p:cNvPr id="16388"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9D66B472-E840-4499-8C77-258B5560B575}" type="slidenum">
              <a:rPr lang="en-US" altLang="en-US" sz="2600">
                <a:solidFill>
                  <a:prstClr val="white"/>
                </a:solidFill>
              </a:rPr>
              <a:pPr>
                <a:spcBef>
                  <a:spcPct val="0"/>
                </a:spcBef>
                <a:buClrTx/>
                <a:buSzTx/>
                <a:buFontTx/>
                <a:buNone/>
              </a:pPr>
              <a:t>23</a:t>
            </a:fld>
            <a:endParaRPr lang="en-US" altLang="en-US" sz="2600">
              <a:solidFill>
                <a:prstClr val="white"/>
              </a:solidFill>
            </a:endParaRPr>
          </a:p>
        </p:txBody>
      </p: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607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smtClean="0"/>
              <a:t>CONFIDENTIALITY</a:t>
            </a:r>
          </a:p>
        </p:txBody>
      </p:sp>
      <p:sp>
        <p:nvSpPr>
          <p:cNvPr id="17411" name="Rectangle 3"/>
          <p:cNvSpPr>
            <a:spLocks noGrp="1" noChangeArrowheads="1"/>
          </p:cNvSpPr>
          <p:nvPr>
            <p:ph idx="1"/>
          </p:nvPr>
        </p:nvSpPr>
        <p:spPr/>
        <p:txBody>
          <a:bodyPr/>
          <a:lstStyle/>
          <a:p>
            <a:pPr eaLnBrk="1" hangingPunct="1"/>
            <a:r>
              <a:rPr lang="en-GB" altLang="en-US" b="1" smtClean="0"/>
              <a:t>This means that information will be shared </a:t>
            </a:r>
            <a:r>
              <a:rPr lang="en-GB" altLang="en-US" b="1" i="1" u="sng" smtClean="0"/>
              <a:t>ONLY</a:t>
            </a:r>
            <a:r>
              <a:rPr lang="en-GB" altLang="en-US" b="1" u="sng" smtClean="0"/>
              <a:t> </a:t>
            </a:r>
            <a:r>
              <a:rPr lang="en-GB" altLang="en-US" b="1" smtClean="0"/>
              <a:t>with others who need to know about the case in order to </a:t>
            </a:r>
            <a:r>
              <a:rPr lang="en-GB" altLang="en-US" b="1" u="sng" smtClean="0"/>
              <a:t>provide</a:t>
            </a:r>
            <a:r>
              <a:rPr lang="en-GB" altLang="en-US" b="1" smtClean="0"/>
              <a:t> </a:t>
            </a:r>
            <a:r>
              <a:rPr lang="en-GB" altLang="en-US" b="1" u="sng" smtClean="0"/>
              <a:t>assistance and intervention</a:t>
            </a:r>
            <a:r>
              <a:rPr lang="en-GB" altLang="en-US" b="1" smtClean="0"/>
              <a:t>, as </a:t>
            </a:r>
            <a:r>
              <a:rPr lang="en-GB" altLang="en-US" b="1" u="sng" smtClean="0"/>
              <a:t>requested </a:t>
            </a:r>
            <a:r>
              <a:rPr lang="en-GB" altLang="en-US" b="1" smtClean="0"/>
              <a:t>and agreed to by the survivor.</a:t>
            </a:r>
          </a:p>
          <a:p>
            <a:pPr eaLnBrk="1" hangingPunct="1"/>
            <a:r>
              <a:rPr lang="en-US" altLang="en-US" b="1" smtClean="0"/>
              <a:t>ROLE PLAY Confidentiality</a:t>
            </a:r>
          </a:p>
        </p:txBody>
      </p:sp>
      <p:sp>
        <p:nvSpPr>
          <p:cNvPr id="17412"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F5AEE47B-FF8F-44C4-A46E-3A93406533E1}" type="slidenum">
              <a:rPr lang="en-US" altLang="en-US" sz="2600">
                <a:solidFill>
                  <a:prstClr val="white"/>
                </a:solidFill>
              </a:rPr>
              <a:pPr>
                <a:spcBef>
                  <a:spcPct val="0"/>
                </a:spcBef>
                <a:buClrTx/>
                <a:buSzTx/>
                <a:buFontTx/>
                <a:buNone/>
              </a:pPr>
              <a:t>24</a:t>
            </a:fld>
            <a:endParaRPr lang="en-US" altLang="en-US" sz="2600">
              <a:solidFill>
                <a:prstClr val="white"/>
              </a:solidFill>
            </a:endParaRP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367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ltLang="en-US" smtClean="0"/>
              <a:t>Confidentiality cont…</a:t>
            </a:r>
          </a:p>
        </p:txBody>
      </p:sp>
      <p:sp>
        <p:nvSpPr>
          <p:cNvPr id="18435" name="Rectangle 3"/>
          <p:cNvSpPr>
            <a:spLocks noGrp="1" noChangeArrowheads="1"/>
          </p:cNvSpPr>
          <p:nvPr>
            <p:ph idx="1"/>
          </p:nvPr>
        </p:nvSpPr>
        <p:spPr/>
        <p:txBody>
          <a:bodyPr/>
          <a:lstStyle/>
          <a:p>
            <a:pPr eaLnBrk="1" hangingPunct="1"/>
            <a:r>
              <a:rPr lang="en-GB" altLang="en-US" sz="3200" b="1"/>
              <a:t>If confidentiality is breached it could bring grave consequences for the survivor, particularly if adequate protection is not in place. </a:t>
            </a:r>
          </a:p>
          <a:p>
            <a:pPr eaLnBrk="1" hangingPunct="1"/>
            <a:r>
              <a:rPr lang="en-GB" altLang="en-US" sz="3200" b="1"/>
              <a:t>It also may discourage other survivors from coming forward</a:t>
            </a:r>
            <a:r>
              <a:rPr lang="en-US" altLang="en-US" sz="3200" b="1"/>
              <a:t> </a:t>
            </a:r>
          </a:p>
          <a:p>
            <a:pPr eaLnBrk="1" hangingPunct="1"/>
            <a:endParaRPr lang="en-US" altLang="en-US" smtClean="0"/>
          </a:p>
        </p:txBody>
      </p:sp>
      <p:sp>
        <p:nvSpPr>
          <p:cNvPr id="18436"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B98E34F3-44C7-4EC9-B653-449EF8E36AAE}" type="slidenum">
              <a:rPr lang="en-US" altLang="en-US" sz="2600">
                <a:solidFill>
                  <a:prstClr val="white"/>
                </a:solidFill>
              </a:rPr>
              <a:pPr>
                <a:spcBef>
                  <a:spcPct val="0"/>
                </a:spcBef>
                <a:buClrTx/>
                <a:buSzTx/>
                <a:buFontTx/>
                <a:buNone/>
              </a:pPr>
              <a:t>25</a:t>
            </a:fld>
            <a:endParaRPr lang="en-US" altLang="en-US" sz="2600">
              <a:solidFill>
                <a:prstClr val="white"/>
              </a:solidFill>
            </a:endParaRP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317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US" altLang="en-US" smtClean="0"/>
              <a:t>Confidentiality cont…</a:t>
            </a:r>
          </a:p>
        </p:txBody>
      </p:sp>
      <p:sp>
        <p:nvSpPr>
          <p:cNvPr id="19459"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b="1" smtClean="0"/>
              <a:t>If confidentiality is breached, there can be;</a:t>
            </a:r>
          </a:p>
          <a:p>
            <a:pPr eaLnBrk="1" hangingPunct="1"/>
            <a:r>
              <a:rPr lang="en-US" altLang="en-US" b="1" smtClean="0"/>
              <a:t>Threats to the survivor, the perpetrator and/or the GBV worker</a:t>
            </a:r>
          </a:p>
          <a:p>
            <a:pPr eaLnBrk="1" hangingPunct="1"/>
            <a:r>
              <a:rPr lang="en-US" altLang="en-US" b="1" smtClean="0"/>
              <a:t>Injury to the survivor, the perpetrator and/or the GBV worker</a:t>
            </a:r>
          </a:p>
          <a:p>
            <a:pPr eaLnBrk="1" hangingPunct="1"/>
            <a:r>
              <a:rPr lang="en-US" altLang="en-US" b="1" smtClean="0"/>
              <a:t>Death of the survivor, the perpetrator and/or the GBV worker</a:t>
            </a:r>
          </a:p>
        </p:txBody>
      </p:sp>
      <p:sp>
        <p:nvSpPr>
          <p:cNvPr id="19460"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E40BEA22-15E1-4E25-BE84-813D81172C98}" type="slidenum">
              <a:rPr lang="en-US" altLang="en-US" sz="2600">
                <a:solidFill>
                  <a:prstClr val="white"/>
                </a:solidFill>
              </a:rPr>
              <a:pPr>
                <a:spcBef>
                  <a:spcPct val="0"/>
                </a:spcBef>
                <a:buClrTx/>
                <a:buSzTx/>
                <a:buFontTx/>
                <a:buNone/>
              </a:pPr>
              <a:t>26</a:t>
            </a:fld>
            <a:endParaRPr lang="en-US" altLang="en-US" sz="2600">
              <a:solidFill>
                <a:prstClr val="white"/>
              </a:solidFill>
            </a:endParaRP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182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n-GB" altLang="en-US" sz="3200"/>
              <a:t>Breaching Confidentiality</a:t>
            </a:r>
            <a:br>
              <a:rPr lang="en-GB" altLang="en-US" sz="3200"/>
            </a:br>
            <a:endParaRPr lang="en-US" altLang="en-US" sz="3200"/>
          </a:p>
        </p:txBody>
      </p:sp>
      <p:sp>
        <p:nvSpPr>
          <p:cNvPr id="20483" name="Rectangle 3"/>
          <p:cNvSpPr>
            <a:spLocks noGrp="1" noChangeArrowheads="1"/>
          </p:cNvSpPr>
          <p:nvPr>
            <p:ph idx="1"/>
          </p:nvPr>
        </p:nvSpPr>
        <p:spPr/>
        <p:txBody>
          <a:bodyPr/>
          <a:lstStyle/>
          <a:p>
            <a:pPr eaLnBrk="1" hangingPunct="1"/>
            <a:r>
              <a:rPr lang="en-US" altLang="en-US" b="1" smtClean="0"/>
              <a:t>The </a:t>
            </a:r>
            <a:r>
              <a:rPr lang="en-US" altLang="en-US" b="1" u="sng" smtClean="0"/>
              <a:t>ONLY TIME</a:t>
            </a:r>
            <a:r>
              <a:rPr lang="en-US" altLang="en-US" b="1" smtClean="0"/>
              <a:t> confidentiality should be breached is when there is imminent risk to the survivor or the GBV worker e.g. threats of violence, death threats </a:t>
            </a:r>
          </a:p>
        </p:txBody>
      </p:sp>
      <p:sp>
        <p:nvSpPr>
          <p:cNvPr id="20484"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F7A7132D-A98B-458E-B088-B5043DAFA431}" type="slidenum">
              <a:rPr lang="en-US" altLang="en-US" sz="2600">
                <a:solidFill>
                  <a:prstClr val="white"/>
                </a:solidFill>
              </a:rPr>
              <a:pPr>
                <a:spcBef>
                  <a:spcPct val="0"/>
                </a:spcBef>
                <a:buClrTx/>
                <a:buSzTx/>
                <a:buFontTx/>
                <a:buNone/>
              </a:pPr>
              <a:t>27</a:t>
            </a:fld>
            <a:endParaRPr lang="en-US" altLang="en-US" sz="2600">
              <a:solidFill>
                <a:prstClr val="white"/>
              </a:solidFill>
            </a:endParaRP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788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r>
              <a:rPr lang="en-US" altLang="en-US" smtClean="0"/>
              <a:t>Safety and security</a:t>
            </a:r>
            <a:br>
              <a:rPr lang="en-US" altLang="en-US" smtClean="0"/>
            </a:br>
            <a:endParaRPr lang="en-US" altLang="en-US" smtClean="0"/>
          </a:p>
        </p:txBody>
      </p:sp>
      <p:sp>
        <p:nvSpPr>
          <p:cNvPr id="21507" name="Rectangle 3"/>
          <p:cNvSpPr>
            <a:spLocks noGrp="1" noChangeArrowheads="1"/>
          </p:cNvSpPr>
          <p:nvPr>
            <p:ph idx="1"/>
          </p:nvPr>
        </p:nvSpPr>
        <p:spPr/>
        <p:txBody>
          <a:bodyPr/>
          <a:lstStyle/>
          <a:p>
            <a:pPr eaLnBrk="1" hangingPunct="1"/>
            <a:r>
              <a:rPr lang="en-US" altLang="en-US" b="1" smtClean="0"/>
              <a:t>At all times, you </a:t>
            </a:r>
            <a:r>
              <a:rPr lang="en-US" altLang="en-US" b="1" u="sng" smtClean="0"/>
              <a:t>MUST</a:t>
            </a:r>
            <a:r>
              <a:rPr lang="en-US" altLang="en-US" b="1" smtClean="0"/>
              <a:t> make sure the survivor is safe. The safety of the survivor must remain paramount in your work </a:t>
            </a:r>
          </a:p>
        </p:txBody>
      </p:sp>
      <p:sp>
        <p:nvSpPr>
          <p:cNvPr id="21508"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55DE6709-C2D5-4453-AFC6-3F144E22A86E}" type="slidenum">
              <a:rPr lang="en-US" altLang="en-US" sz="2600">
                <a:solidFill>
                  <a:prstClr val="white"/>
                </a:solidFill>
              </a:rPr>
              <a:pPr>
                <a:spcBef>
                  <a:spcPct val="0"/>
                </a:spcBef>
                <a:buClrTx/>
                <a:buSzTx/>
                <a:buFontTx/>
                <a:buNone/>
              </a:pPr>
              <a:t>28</a:t>
            </a:fld>
            <a:endParaRPr lang="en-US" altLang="en-US" sz="2600">
              <a:solidFill>
                <a:prstClr val="white"/>
              </a:solidFill>
            </a:endParaRPr>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748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2362200" y="838200"/>
            <a:ext cx="8305800" cy="1066800"/>
          </a:xfrm>
        </p:spPr>
        <p:txBody>
          <a:bodyPr/>
          <a:lstStyle/>
          <a:p>
            <a:pPr eaLnBrk="1" hangingPunct="1"/>
            <a:r>
              <a:rPr lang="en-US" altLang="en-US" sz="3200" i="1"/>
              <a:t/>
            </a:r>
            <a:br>
              <a:rPr lang="en-US" altLang="en-US" sz="3200" i="1"/>
            </a:br>
            <a:r>
              <a:rPr lang="en-US" altLang="en-US" sz="3200" i="1"/>
              <a:t/>
            </a:r>
            <a:br>
              <a:rPr lang="en-US" altLang="en-US" sz="3200" i="1"/>
            </a:br>
            <a:r>
              <a:rPr lang="en-US" altLang="en-US" sz="3200" i="1"/>
              <a:t/>
            </a:r>
            <a:br>
              <a:rPr lang="en-US" altLang="en-US" sz="3200" i="1"/>
            </a:br>
            <a:r>
              <a:rPr lang="en-US" altLang="en-US" sz="3200" i="1"/>
              <a:t>How can you make sure that the survivor is safe and secure?</a:t>
            </a:r>
          </a:p>
        </p:txBody>
      </p:sp>
      <p:sp>
        <p:nvSpPr>
          <p:cNvPr id="22531" name="Rectangle 3"/>
          <p:cNvSpPr>
            <a:spLocks noGrp="1" noChangeArrowheads="1"/>
          </p:cNvSpPr>
          <p:nvPr>
            <p:ph idx="1"/>
          </p:nvPr>
        </p:nvSpPr>
        <p:spPr/>
        <p:txBody>
          <a:bodyPr/>
          <a:lstStyle/>
          <a:p>
            <a:pPr eaLnBrk="1" hangingPunct="1"/>
            <a:r>
              <a:rPr lang="en-US" altLang="en-US" b="1" smtClean="0"/>
              <a:t>Keep all information confidential</a:t>
            </a:r>
          </a:p>
          <a:p>
            <a:pPr eaLnBrk="1" hangingPunct="1"/>
            <a:r>
              <a:rPr lang="en-US" altLang="en-US" b="1" smtClean="0"/>
              <a:t>Relocate survivor if possible</a:t>
            </a:r>
          </a:p>
          <a:p>
            <a:pPr eaLnBrk="1" hangingPunct="1"/>
            <a:r>
              <a:rPr lang="en-US" altLang="en-US" b="1" smtClean="0"/>
              <a:t>Report all threats to relevant authorities</a:t>
            </a:r>
          </a:p>
        </p:txBody>
      </p:sp>
      <p:sp>
        <p:nvSpPr>
          <p:cNvPr id="22532"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2976A020-2B1C-41C8-BFBB-A3178DB9BC48}" type="slidenum">
              <a:rPr lang="en-US" altLang="en-US" sz="2600">
                <a:solidFill>
                  <a:prstClr val="white"/>
                </a:solidFill>
              </a:rPr>
              <a:pPr>
                <a:spcBef>
                  <a:spcPct val="0"/>
                </a:spcBef>
                <a:buClrTx/>
                <a:buSzTx/>
                <a:buFontTx/>
                <a:buNone/>
              </a:pPr>
              <a:t>29</a:t>
            </a:fld>
            <a:endParaRPr lang="en-US" altLang="en-US" sz="2600">
              <a:solidFill>
                <a:prstClr val="white"/>
              </a:solidFill>
            </a:endParaRP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951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1759"/>
            <a:ext cx="8229600" cy="1143000"/>
          </a:xfrm>
        </p:spPr>
        <p:txBody>
          <a:bodyPr/>
          <a:lstStyle/>
          <a:p>
            <a:r>
              <a:rPr lang="en-GB" sz="3200" b="1" dirty="0">
                <a:solidFill>
                  <a:prstClr val="black"/>
                </a:solidFill>
              </a:rPr>
              <a:t>Functions of the GBV SC </a:t>
            </a:r>
            <a:endParaRPr lang="en-US" dirty="0"/>
          </a:p>
        </p:txBody>
      </p:sp>
      <p:sp>
        <p:nvSpPr>
          <p:cNvPr id="3" name="Content Placeholder 2"/>
          <p:cNvSpPr>
            <a:spLocks noGrp="1"/>
          </p:cNvSpPr>
          <p:nvPr>
            <p:ph sz="half" idx="1"/>
          </p:nvPr>
        </p:nvSpPr>
        <p:spPr>
          <a:xfrm>
            <a:off x="184597" y="1404759"/>
            <a:ext cx="11822806" cy="5086474"/>
          </a:xfrm>
        </p:spPr>
        <p:txBody>
          <a:bodyPr>
            <a:noAutofit/>
          </a:bodyPr>
          <a:lstStyle/>
          <a:p>
            <a:pPr marL="0" lvl="0" indent="0">
              <a:buNone/>
            </a:pPr>
            <a:r>
              <a:rPr lang="en-US" sz="2400" dirty="0" smtClean="0">
                <a:solidFill>
                  <a:prstClr val="black"/>
                </a:solidFill>
              </a:rPr>
              <a:t>1. </a:t>
            </a:r>
            <a:r>
              <a:rPr lang="en-US" sz="2400" dirty="0">
                <a:solidFill>
                  <a:prstClr val="black"/>
                </a:solidFill>
              </a:rPr>
              <a:t>support service </a:t>
            </a:r>
            <a:r>
              <a:rPr lang="en-US" sz="2400" dirty="0" smtClean="0">
                <a:solidFill>
                  <a:prstClr val="black"/>
                </a:solidFill>
              </a:rPr>
              <a:t>delivery</a:t>
            </a:r>
          </a:p>
          <a:p>
            <a:pPr lvl="1">
              <a:buFont typeface="Courier New" panose="02070309020205020404" pitchFamily="49" charset="0"/>
              <a:buChar char="o"/>
            </a:pPr>
            <a:r>
              <a:rPr lang="en-US" sz="2000" dirty="0" smtClean="0">
                <a:solidFill>
                  <a:prstClr val="black"/>
                </a:solidFill>
              </a:rPr>
              <a:t>Service mapping, SOPs, Referral pathways, IEC materials </a:t>
            </a:r>
            <a:r>
              <a:rPr lang="en-US" sz="2000" dirty="0" err="1" smtClean="0">
                <a:solidFill>
                  <a:prstClr val="black"/>
                </a:solidFill>
              </a:rPr>
              <a:t>etc</a:t>
            </a:r>
            <a:endParaRPr lang="en-US" sz="2000" dirty="0">
              <a:solidFill>
                <a:prstClr val="black"/>
              </a:solidFill>
            </a:endParaRPr>
          </a:p>
          <a:p>
            <a:pPr marL="0" lvl="0" indent="0">
              <a:buNone/>
            </a:pPr>
            <a:r>
              <a:rPr lang="en-US" sz="2400" dirty="0" smtClean="0">
                <a:solidFill>
                  <a:prstClr val="black"/>
                </a:solidFill>
              </a:rPr>
              <a:t>2. Promote strategic direction of GBV programming</a:t>
            </a:r>
          </a:p>
          <a:p>
            <a:pPr lvl="1" indent="-342900">
              <a:buFont typeface="Courier New" panose="02070309020205020404" pitchFamily="49" charset="0"/>
              <a:buChar char="o"/>
            </a:pPr>
            <a:r>
              <a:rPr lang="en-US" sz="2000" dirty="0" smtClean="0">
                <a:solidFill>
                  <a:prstClr val="black"/>
                </a:solidFill>
              </a:rPr>
              <a:t>Needs assessment to inform programming; on going data collection, Developing </a:t>
            </a:r>
            <a:r>
              <a:rPr lang="en-US" sz="2000" dirty="0">
                <a:solidFill>
                  <a:prstClr val="black"/>
                </a:solidFill>
              </a:rPr>
              <a:t>an information system for coordination Making appeals for GBV funding </a:t>
            </a:r>
          </a:p>
          <a:p>
            <a:pPr marL="0" lvl="0" indent="0">
              <a:buNone/>
            </a:pPr>
            <a:r>
              <a:rPr lang="en-US" sz="2400" dirty="0" smtClean="0">
                <a:solidFill>
                  <a:prstClr val="black"/>
                </a:solidFill>
              </a:rPr>
              <a:t>3. Advocacy including working with media</a:t>
            </a:r>
          </a:p>
          <a:p>
            <a:pPr marL="0" lvl="0" indent="0">
              <a:buNone/>
            </a:pPr>
            <a:endParaRPr lang="en-US" sz="2400" dirty="0" smtClean="0">
              <a:solidFill>
                <a:prstClr val="black"/>
              </a:solidFill>
            </a:endParaRPr>
          </a:p>
          <a:p>
            <a:pPr marL="0" indent="0">
              <a:buNone/>
            </a:pPr>
            <a:r>
              <a:rPr lang="en-US" sz="2400" dirty="0" smtClean="0">
                <a:solidFill>
                  <a:prstClr val="black"/>
                </a:solidFill>
              </a:rPr>
              <a:t>4. Support GBV primary prevention and risk mitigation including GBV mainstreaming</a:t>
            </a:r>
          </a:p>
          <a:p>
            <a:pPr marL="0" indent="0">
              <a:buNone/>
            </a:pPr>
            <a:endParaRPr lang="en-US" sz="2400" dirty="0" smtClean="0">
              <a:solidFill>
                <a:prstClr val="black"/>
              </a:solidFill>
            </a:endParaRPr>
          </a:p>
          <a:p>
            <a:pPr marL="0" indent="0">
              <a:buNone/>
            </a:pPr>
            <a:r>
              <a:rPr lang="en-US" sz="2400" dirty="0" smtClean="0">
                <a:solidFill>
                  <a:prstClr val="black"/>
                </a:solidFill>
              </a:rPr>
              <a:t>5</a:t>
            </a:r>
            <a:r>
              <a:rPr lang="en-US" sz="2400" dirty="0">
                <a:solidFill>
                  <a:prstClr val="black"/>
                </a:solidFill>
              </a:rPr>
              <a:t>. Conduct Capacity building to GBV partners, other clusters, media </a:t>
            </a:r>
            <a:r>
              <a:rPr lang="en-US" sz="2400" dirty="0" err="1" smtClean="0">
                <a:solidFill>
                  <a:prstClr val="black"/>
                </a:solidFill>
              </a:rPr>
              <a:t>etc</a:t>
            </a:r>
            <a:endParaRPr lang="en-US" sz="2400" dirty="0" smtClean="0">
              <a:solidFill>
                <a:prstClr val="black"/>
              </a:solidFill>
            </a:endParaRPr>
          </a:p>
          <a:p>
            <a:pPr marL="0" indent="0">
              <a:buNone/>
            </a:pPr>
            <a:endParaRPr lang="en-US" sz="2400" dirty="0" smtClean="0">
              <a:solidFill>
                <a:prstClr val="black"/>
              </a:solidFill>
            </a:endParaRPr>
          </a:p>
          <a:p>
            <a:pPr marL="0" indent="0">
              <a:buNone/>
            </a:pPr>
            <a:r>
              <a:rPr lang="en-US" sz="2400" dirty="0" smtClean="0">
                <a:solidFill>
                  <a:prstClr val="black"/>
                </a:solidFill>
              </a:rPr>
              <a:t>6. Monitoring and evaluation of GBV programing in country</a:t>
            </a:r>
            <a:endParaRPr lang="en-US" sz="2400" dirty="0">
              <a:solidFill>
                <a:prstClr val="black"/>
              </a:solidFill>
            </a:endParaRPr>
          </a:p>
          <a:p>
            <a:pPr marL="0" lvl="0" indent="0">
              <a:buNone/>
            </a:pPr>
            <a:endParaRPr lang="en-US" sz="2400" dirty="0">
              <a:solidFill>
                <a:prstClr val="black"/>
              </a:solidFill>
            </a:endParaRPr>
          </a:p>
        </p:txBody>
      </p:sp>
      <p:pic>
        <p:nvPicPr>
          <p:cNvPr id="5" name="Picture 4"/>
          <p:cNvPicPr>
            <a:picLocks noChangeAspect="1"/>
          </p:cNvPicPr>
          <p:nvPr/>
        </p:nvPicPr>
        <p:blipFill>
          <a:blip r:embed="rId2"/>
          <a:stretch>
            <a:fillRect/>
          </a:stretch>
        </p:blipFill>
        <p:spPr>
          <a:xfrm>
            <a:off x="8991600" y="223405"/>
            <a:ext cx="1597290" cy="1207113"/>
          </a:xfrm>
          <a:prstGeom prst="rect">
            <a:avLst/>
          </a:prstGeom>
        </p:spPr>
      </p:pic>
    </p:spTree>
    <p:extLst>
      <p:ext uri="{BB962C8B-B14F-4D97-AF65-F5344CB8AC3E}">
        <p14:creationId xmlns:p14="http://schemas.microsoft.com/office/powerpoint/2010/main" val="3189377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2362200" y="838200"/>
            <a:ext cx="8305800" cy="1066800"/>
          </a:xfrm>
        </p:spPr>
        <p:txBody>
          <a:bodyPr/>
          <a:lstStyle/>
          <a:p>
            <a:pPr eaLnBrk="1" hangingPunct="1"/>
            <a:r>
              <a:rPr lang="en-US" altLang="en-US" sz="3200" i="1"/>
              <a:t/>
            </a:r>
            <a:br>
              <a:rPr lang="en-US" altLang="en-US" sz="3200" i="1"/>
            </a:br>
            <a:r>
              <a:rPr lang="en-US" altLang="en-US" sz="3200" i="1"/>
              <a:t/>
            </a:r>
            <a:br>
              <a:rPr lang="en-US" altLang="en-US" sz="3200" i="1"/>
            </a:br>
            <a:r>
              <a:rPr lang="en-US" altLang="en-US" sz="3200" i="1"/>
              <a:t/>
            </a:r>
            <a:br>
              <a:rPr lang="en-US" altLang="en-US" sz="3200" i="1"/>
            </a:br>
            <a:r>
              <a:rPr lang="en-US" altLang="en-US" sz="3200" i="1"/>
              <a:t>NON DISCRIMINATION </a:t>
            </a:r>
          </a:p>
        </p:txBody>
      </p:sp>
      <p:sp>
        <p:nvSpPr>
          <p:cNvPr id="23555" name="Rectangle 3"/>
          <p:cNvSpPr>
            <a:spLocks noGrp="1" noChangeArrowheads="1"/>
          </p:cNvSpPr>
          <p:nvPr>
            <p:ph idx="1"/>
          </p:nvPr>
        </p:nvSpPr>
        <p:spPr/>
        <p:txBody>
          <a:bodyPr/>
          <a:lstStyle/>
          <a:p>
            <a:pPr eaLnBrk="1" hangingPunct="1"/>
            <a:r>
              <a:rPr lang="en-US" altLang="en-US" b="1" smtClean="0"/>
              <a:t>EVERYONE seeking GBV services should access the service if available</a:t>
            </a:r>
          </a:p>
        </p:txBody>
      </p:sp>
      <p:sp>
        <p:nvSpPr>
          <p:cNvPr id="23556" name="Slide Number Placeholder 1"/>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9D2E715F-4D07-4D18-A439-B9811C160E77}" type="slidenum">
              <a:rPr lang="en-US" altLang="en-US" sz="2600">
                <a:solidFill>
                  <a:prstClr val="white"/>
                </a:solidFill>
              </a:rPr>
              <a:pPr>
                <a:spcBef>
                  <a:spcPct val="0"/>
                </a:spcBef>
                <a:buClrTx/>
                <a:buSzTx/>
                <a:buFontTx/>
                <a:buNone/>
              </a:pPr>
              <a:t>30</a:t>
            </a:fld>
            <a:endParaRPr lang="en-US" altLang="en-US" sz="2600">
              <a:solidFill>
                <a:prstClr val="white"/>
              </a:solidFill>
            </a:endParaRPr>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3"/>
            <a:ext cx="1200150" cy="9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811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118382"/>
            <a:ext cx="10040611" cy="1130555"/>
          </a:xfrm>
        </p:spPr>
        <p:txBody>
          <a:bodyPr>
            <a:normAutofit fontScale="90000"/>
          </a:bodyPr>
          <a:lstStyle/>
          <a:p>
            <a: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Conduct research before interviewing </a:t>
            </a:r>
            <a:endPar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443945"/>
            <a:ext cx="10391078" cy="4733018"/>
          </a:xfrm>
        </p:spPr>
        <p:txBody>
          <a:bodyPr>
            <a:normAutofit lnSpcReduction="10000"/>
          </a:bodyPr>
          <a:lstStyle/>
          <a:p>
            <a:pPr marL="0" indent="0">
              <a:buNone/>
            </a:pPr>
            <a:r>
              <a:rPr lang="en-US" sz="2400" b="1" dirty="0" smtClean="0">
                <a:solidFill>
                  <a:srgbClr val="FF0000"/>
                </a:solidFill>
                <a:latin typeface="Candara" panose="020E0502030303020204" pitchFamily="34" charset="0"/>
              </a:rPr>
              <a:t>This session has been covered </a:t>
            </a:r>
          </a:p>
          <a:p>
            <a:endParaRPr lang="en-US" sz="2400" dirty="0" smtClean="0">
              <a:latin typeface="Candara" panose="020E0502030303020204" pitchFamily="34" charset="0"/>
            </a:endParaRPr>
          </a:p>
          <a:p>
            <a:r>
              <a:rPr lang="en-US" sz="2400" dirty="0" smtClean="0">
                <a:latin typeface="Candara" panose="020E0502030303020204" pitchFamily="34" charset="0"/>
              </a:rPr>
              <a:t>The </a:t>
            </a:r>
            <a:r>
              <a:rPr lang="en-US" sz="2400" dirty="0">
                <a:latin typeface="Candara" panose="020E0502030303020204" pitchFamily="34" charset="0"/>
              </a:rPr>
              <a:t>interview process should begin with </a:t>
            </a:r>
            <a:r>
              <a:rPr lang="en-US" sz="2400" b="1" dirty="0">
                <a:latin typeface="Candara" panose="020E0502030303020204" pitchFamily="34" charset="0"/>
              </a:rPr>
              <a:t>research</a:t>
            </a:r>
            <a:r>
              <a:rPr lang="en-US" sz="2400" dirty="0">
                <a:latin typeface="Candara" panose="020E0502030303020204" pitchFamily="34" charset="0"/>
              </a:rPr>
              <a:t> </a:t>
            </a:r>
            <a:endParaRPr lang="en-US" sz="2400" dirty="0" smtClean="0">
              <a:latin typeface="Candara" panose="020E0502030303020204" pitchFamily="34" charset="0"/>
            </a:endParaRPr>
          </a:p>
          <a:p>
            <a:pPr marL="0" indent="0">
              <a:buNone/>
            </a:pPr>
            <a:endParaRPr lang="en-US" sz="2400" dirty="0" smtClean="0">
              <a:latin typeface="Candara" panose="020E0502030303020204" pitchFamily="34" charset="0"/>
            </a:endParaRPr>
          </a:p>
          <a:p>
            <a:r>
              <a:rPr lang="en-US" sz="2400" dirty="0" smtClean="0">
                <a:latin typeface="Candara" panose="020E0502030303020204" pitchFamily="34" charset="0"/>
              </a:rPr>
              <a:t>It </a:t>
            </a:r>
            <a:r>
              <a:rPr lang="en-US" sz="2400" dirty="0">
                <a:latin typeface="Candara" panose="020E0502030303020204" pitchFamily="34" charset="0"/>
              </a:rPr>
              <a:t>is important to do </a:t>
            </a:r>
            <a:r>
              <a:rPr lang="en-US" sz="2400" b="1" dirty="0">
                <a:latin typeface="Candara" panose="020E0502030303020204" pitchFamily="34" charset="0"/>
              </a:rPr>
              <a:t>background research on GBV in order to develop a news story</a:t>
            </a:r>
            <a:r>
              <a:rPr lang="en-US" sz="2400" dirty="0">
                <a:latin typeface="Candara" panose="020E0502030303020204" pitchFamily="34" charset="0"/>
              </a:rPr>
              <a:t>. There is ample factual information readily available on gender-based violence on the internet – do the research before asking GBV experts to do it for </a:t>
            </a:r>
            <a:r>
              <a:rPr lang="en-US" sz="2400" dirty="0" smtClean="0">
                <a:latin typeface="Candara" panose="020E0502030303020204" pitchFamily="34" charset="0"/>
              </a:rPr>
              <a:t>you</a:t>
            </a:r>
          </a:p>
          <a:p>
            <a:pPr marL="0" indent="0">
              <a:buNone/>
            </a:pPr>
            <a:endParaRPr lang="en-US" sz="2400" dirty="0" smtClean="0">
              <a:latin typeface="Candara" panose="020E0502030303020204" pitchFamily="34" charset="0"/>
            </a:endParaRPr>
          </a:p>
          <a:p>
            <a:r>
              <a:rPr lang="en-US" sz="2400" dirty="0" smtClean="0">
                <a:latin typeface="Candara" panose="020E0502030303020204" pitchFamily="34" charset="0"/>
              </a:rPr>
              <a:t> </a:t>
            </a:r>
            <a:r>
              <a:rPr lang="en-US" sz="2400" dirty="0">
                <a:latin typeface="Candara" panose="020E0502030303020204" pitchFamily="34" charset="0"/>
              </a:rPr>
              <a:t>GBV Experts can guide </a:t>
            </a:r>
            <a:r>
              <a:rPr lang="en-US" sz="2400" b="1" dirty="0">
                <a:latin typeface="Candara" panose="020E0502030303020204" pitchFamily="34" charset="0"/>
              </a:rPr>
              <a:t>media to ensure that story presented in way so as to not increase the risk of further abuse or retribution against survivors</a:t>
            </a:r>
            <a:r>
              <a:rPr lang="en-US" sz="2400" dirty="0">
                <a:latin typeface="Candara" panose="020E0502030303020204" pitchFamily="34" charset="0"/>
              </a:rPr>
              <a:t>, their families, or others who are helping them get care.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337180" y="5770514"/>
            <a:ext cx="1577222" cy="923934"/>
          </a:xfrm>
          <a:prstGeom prst="rect">
            <a:avLst/>
          </a:prstGeom>
          <a:noFill/>
          <a:ln>
            <a:noFill/>
          </a:ln>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0101" y="250170"/>
            <a:ext cx="1107340" cy="85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263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130628"/>
            <a:ext cx="10116457" cy="1414917"/>
          </a:xfrm>
        </p:spPr>
        <p:txBody>
          <a:bodyPr>
            <a:normAutofit fontScale="90000"/>
          </a:bodyPr>
          <a:lstStyle/>
          <a:p>
            <a:r>
              <a:rPr lang="en-GB" sz="4000"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Local </a:t>
            </a:r>
            <a:r>
              <a:rPr lang="en-GB"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support services and </a:t>
            </a:r>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organizations</a:t>
            </a:r>
            <a:b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en-GB"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who </a:t>
            </a:r>
            <a:r>
              <a:rPr lang="en-GB"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are addressing GBV in the context</a:t>
            </a:r>
            <a:r>
              <a:rPr lang="en-GB" sz="3600" dirty="0"/>
              <a:t>. </a:t>
            </a:r>
            <a:endParaRPr lang="en-US" sz="3600" dirty="0"/>
          </a:p>
        </p:txBody>
      </p:sp>
      <p:sp>
        <p:nvSpPr>
          <p:cNvPr id="3" name="Content Placeholder 2"/>
          <p:cNvSpPr>
            <a:spLocks noGrp="1"/>
          </p:cNvSpPr>
          <p:nvPr>
            <p:ph idx="1"/>
          </p:nvPr>
        </p:nvSpPr>
        <p:spPr>
          <a:xfrm>
            <a:off x="383756" y="2180963"/>
            <a:ext cx="11178781" cy="3946358"/>
          </a:xfrm>
        </p:spPr>
        <p:txBody>
          <a:bodyPr>
            <a:normAutofit/>
          </a:bodyPr>
          <a:lstStyle/>
          <a:p>
            <a:pPr lvl="0"/>
            <a:r>
              <a:rPr lang="en-GB" sz="2400" dirty="0" smtClean="0">
                <a:latin typeface="Candara" panose="020E0502030303020204" pitchFamily="34" charset="0"/>
              </a:rPr>
              <a:t>Include </a:t>
            </a:r>
            <a:r>
              <a:rPr lang="en-GB" sz="2400" b="1" dirty="0" smtClean="0">
                <a:latin typeface="Candara" panose="020E0502030303020204" pitchFamily="34" charset="0"/>
              </a:rPr>
              <a:t>contact </a:t>
            </a:r>
            <a:r>
              <a:rPr lang="en-GB" sz="2400" b="1" dirty="0">
                <a:latin typeface="Candara" panose="020E0502030303020204" pitchFamily="34" charset="0"/>
              </a:rPr>
              <a:t>information </a:t>
            </a:r>
            <a:r>
              <a:rPr lang="en-GB" sz="2400" b="1" dirty="0" smtClean="0">
                <a:latin typeface="Candara" panose="020E0502030303020204" pitchFamily="34" charset="0"/>
              </a:rPr>
              <a:t>of </a:t>
            </a:r>
            <a:r>
              <a:rPr lang="en-GB" sz="2400" b="1" dirty="0">
                <a:latin typeface="Candara" panose="020E0502030303020204" pitchFamily="34" charset="0"/>
              </a:rPr>
              <a:t>local support </a:t>
            </a:r>
            <a:r>
              <a:rPr lang="en-GB" sz="2400" b="1" dirty="0" smtClean="0">
                <a:latin typeface="Candara" panose="020E0502030303020204" pitchFamily="34" charset="0"/>
              </a:rPr>
              <a:t>services</a:t>
            </a:r>
            <a:r>
              <a:rPr lang="en-GB" sz="2400" dirty="0" smtClean="0">
                <a:latin typeface="Candara" panose="020E0502030303020204" pitchFamily="34" charset="0"/>
              </a:rPr>
              <a:t> so survivors/witnesses</a:t>
            </a:r>
            <a:r>
              <a:rPr lang="en-GB" sz="2400" dirty="0">
                <a:latin typeface="Candara" panose="020E0502030303020204" pitchFamily="34" charset="0"/>
              </a:rPr>
              <a:t>, their families and others who may have experienced or been affected by </a:t>
            </a:r>
            <a:r>
              <a:rPr lang="en-GB" sz="2400" dirty="0" err="1">
                <a:latin typeface="Candara" panose="020E0502030303020204" pitchFamily="34" charset="0"/>
              </a:rPr>
              <a:t>GBV</a:t>
            </a:r>
            <a:r>
              <a:rPr lang="en-GB" sz="2400" dirty="0">
                <a:latin typeface="Candara" panose="020E0502030303020204" pitchFamily="34" charset="0"/>
              </a:rPr>
              <a:t> to access the care they need. </a:t>
            </a:r>
            <a:endParaRPr lang="en-GB" sz="2400" dirty="0" smtClean="0">
              <a:latin typeface="Candara" panose="020E0502030303020204" pitchFamily="34" charset="0"/>
            </a:endParaRPr>
          </a:p>
          <a:p>
            <a:pPr lvl="0"/>
            <a:endParaRPr lang="en-GB" sz="2400" dirty="0" smtClean="0">
              <a:latin typeface="Candara" panose="020E0502030303020204" pitchFamily="34" charset="0"/>
            </a:endParaRPr>
          </a:p>
          <a:p>
            <a:pPr lvl="0"/>
            <a:r>
              <a:rPr lang="en-GB" sz="2400" dirty="0" smtClean="0">
                <a:latin typeface="Candara" panose="020E0502030303020204" pitchFamily="34" charset="0"/>
              </a:rPr>
              <a:t> Critical </a:t>
            </a:r>
            <a:r>
              <a:rPr lang="en-GB" sz="2400" dirty="0">
                <a:latin typeface="Candara" panose="020E0502030303020204" pitchFamily="34" charset="0"/>
              </a:rPr>
              <a:t>to </a:t>
            </a:r>
            <a:r>
              <a:rPr lang="en-GB" sz="2400" b="1" dirty="0">
                <a:latin typeface="Candara" panose="020E0502030303020204" pitchFamily="34" charset="0"/>
              </a:rPr>
              <a:t>obtain </a:t>
            </a:r>
            <a:r>
              <a:rPr lang="en-GB" sz="2400" b="1" dirty="0" smtClean="0">
                <a:latin typeface="Candara" panose="020E0502030303020204" pitchFamily="34" charset="0"/>
              </a:rPr>
              <a:t>consent </a:t>
            </a:r>
            <a:r>
              <a:rPr lang="en-GB" sz="2400" b="1" dirty="0">
                <a:latin typeface="Candara" panose="020E0502030303020204" pitchFamily="34" charset="0"/>
              </a:rPr>
              <a:t>of service providers </a:t>
            </a:r>
            <a:r>
              <a:rPr lang="en-GB" sz="2400" dirty="0">
                <a:latin typeface="Candara" panose="020E0502030303020204" pitchFamily="34" charset="0"/>
              </a:rPr>
              <a:t>prior to printing or broadcasting information on services. </a:t>
            </a:r>
            <a:endParaRPr lang="en-GB" sz="2400" dirty="0" smtClean="0">
              <a:latin typeface="Candara" panose="020E0502030303020204" pitchFamily="34" charset="0"/>
            </a:endParaRPr>
          </a:p>
          <a:p>
            <a:pPr marL="0" indent="0">
              <a:buNone/>
            </a:pPr>
            <a:endParaRPr lang="en-US" sz="2400" b="1" i="1" dirty="0">
              <a:latin typeface="Candara" panose="020E0502030303020204" pitchFamily="34" charset="0"/>
            </a:endParaRPr>
          </a:p>
          <a:p>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0101" y="250170"/>
            <a:ext cx="1107340" cy="79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337180" y="5770514"/>
            <a:ext cx="1577222" cy="923934"/>
          </a:xfrm>
          <a:prstGeom prst="rect">
            <a:avLst/>
          </a:prstGeom>
          <a:noFill/>
          <a:ln>
            <a:noFill/>
          </a:ln>
        </p:spPr>
      </p:pic>
    </p:spTree>
    <p:extLst>
      <p:ext uri="{BB962C8B-B14F-4D97-AF65-F5344CB8AC3E}">
        <p14:creationId xmlns:p14="http://schemas.microsoft.com/office/powerpoint/2010/main" val="2830694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68" y="365126"/>
            <a:ext cx="10045874" cy="724638"/>
          </a:xfrm>
        </p:spPr>
        <p:txBody>
          <a:bodyPr>
            <a:normAutofit fontScale="90000"/>
          </a:bodyPr>
          <a:lstStyle/>
          <a:p>
            <a: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Multi </a:t>
            </a:r>
            <a:r>
              <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Sectoral Services for GBV Survivors </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9C146D-C90B-43B7-A9DA-73EA198032F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Content Placeholder 4" descr="Multi-sectoral model.bmp"/>
          <p:cNvPicPr>
            <a:picLocks noGrp="1" noChangeAspect="1"/>
          </p:cNvPicPr>
          <p:nvPr>
            <p:ph idx="1"/>
          </p:nvPr>
        </p:nvPicPr>
        <p:blipFill>
          <a:blip r:embed="rId2">
            <a:extLst>
              <a:ext uri="{28A0092B-C50C-407E-A947-70E740481C1C}">
                <a14:useLocalDpi xmlns:a14="http://schemas.microsoft.com/office/drawing/2010/main" val="0"/>
              </a:ext>
            </a:extLst>
          </a:blip>
          <a:srcRect l="-5840" r="-5840"/>
          <a:stretch>
            <a:fillRect/>
          </a:stretch>
        </p:blipFill>
        <p:spPr bwMode="auto">
          <a:xfrm>
            <a:off x="350729" y="1204720"/>
            <a:ext cx="11085533" cy="4460100"/>
          </a:xfrm>
          <a:prstGeom prst="rect">
            <a:avLst/>
          </a:prstGeom>
          <a:solidFill>
            <a:srgbClr val="FFFFFF"/>
          </a:solidFill>
          <a:ln w="57150" cap="sq">
            <a:solidFill>
              <a:srgbClr val="FFC000"/>
            </a:solidFill>
            <a:bevel/>
            <a:headEnd/>
            <a:tailEnd/>
          </a:ln>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0101" y="250170"/>
            <a:ext cx="1107340" cy="79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led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59484" y="327047"/>
            <a:ext cx="1464358" cy="721168"/>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10337180" y="5770514"/>
            <a:ext cx="1577222" cy="923934"/>
          </a:xfrm>
          <a:prstGeom prst="rect">
            <a:avLst/>
          </a:prstGeom>
          <a:noFill/>
          <a:ln>
            <a:noFill/>
          </a:ln>
        </p:spPr>
      </p:pic>
    </p:spTree>
    <p:extLst>
      <p:ext uri="{BB962C8B-B14F-4D97-AF65-F5344CB8AC3E}">
        <p14:creationId xmlns:p14="http://schemas.microsoft.com/office/powerpoint/2010/main" val="1780721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01" y="130628"/>
            <a:ext cx="9973266" cy="1218433"/>
          </a:xfrm>
        </p:spPr>
        <p:txBody>
          <a:bodyPr>
            <a:normAutofit fontScale="90000"/>
          </a:bodyPr>
          <a:lstStyle/>
          <a:p>
            <a:r>
              <a:rPr lang="en-GB" sz="3600" dirty="0" smtClean="0"/>
              <a:t>.                </a:t>
            </a:r>
            <a:r>
              <a:rPr lang="en-GB" sz="40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What are the take away messages while   </a:t>
            </a:r>
            <a:br>
              <a:rPr lang="en-GB" sz="40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en-GB" sz="40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producing a GBV content? </a:t>
            </a:r>
            <a:endParaRPr lang="en-US" sz="4000" i="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1037063" y="1665087"/>
            <a:ext cx="9297108" cy="4462234"/>
          </a:xfrm>
        </p:spPr>
        <p:txBody>
          <a:bodyPr>
            <a:normAutofit/>
          </a:bodyPr>
          <a:lstStyle/>
          <a:p>
            <a:pPr marL="0" indent="0">
              <a:buNone/>
            </a:pPr>
            <a:endParaRPr lang="en-US" sz="2400" b="1" i="1" dirty="0">
              <a:latin typeface="Candara" panose="020E0502030303020204" pitchFamily="34" charset="0"/>
            </a:endParaRPr>
          </a:p>
          <a:p>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0101" y="250170"/>
            <a:ext cx="1107340" cy="79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337180" y="5770514"/>
            <a:ext cx="1577222" cy="923934"/>
          </a:xfrm>
          <a:prstGeom prst="rect">
            <a:avLst/>
          </a:prstGeom>
          <a:noFill/>
          <a:ln>
            <a:noFill/>
          </a:ln>
        </p:spPr>
      </p:pic>
      <p:pic>
        <p:nvPicPr>
          <p:cNvPr id="1026" name="Picture 2" descr="The Well Placed Question - an Often Overlooked Leadership Tool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810" y="1873167"/>
            <a:ext cx="4125951" cy="412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362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162" y="215827"/>
            <a:ext cx="9073018" cy="1092313"/>
          </a:xfrm>
        </p:spPr>
        <p:txBody>
          <a:bodyPr>
            <a:normAutofit fontScale="90000"/>
          </a:bodyPr>
          <a:lstStyle/>
          <a:p>
            <a:pPr algn="ctr"/>
            <a: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t>
            </a:r>
            <a:b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Things </a:t>
            </a:r>
            <a:r>
              <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to think </a:t>
            </a:r>
            <a: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about while producing </a:t>
            </a:r>
            <a:b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GBV content</a:t>
            </a:r>
            <a:r>
              <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rPr>
            </a:br>
            <a:endPar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289932" y="1494263"/>
            <a:ext cx="11463453" cy="5096108"/>
          </a:xfrm>
        </p:spPr>
        <p:txBody>
          <a:bodyPr>
            <a:noAutofit/>
          </a:bodyPr>
          <a:lstStyle/>
          <a:p>
            <a:r>
              <a:rPr lang="en-US" sz="2400" b="1" u="sng" dirty="0">
                <a:latin typeface="Candara" panose="020E0502030303020204" pitchFamily="34" charset="0"/>
              </a:rPr>
              <a:t>Have you protected your sources/interviewees</a:t>
            </a:r>
            <a:r>
              <a:rPr lang="en-US" sz="2400" dirty="0">
                <a:latin typeface="Candara" panose="020E0502030303020204" pitchFamily="34" charset="0"/>
              </a:rPr>
              <a:t>? Have you made sure that there will be no negative repercussions from your interaction with a GBV survivor? </a:t>
            </a:r>
          </a:p>
          <a:p>
            <a:r>
              <a:rPr lang="en-US" sz="2400" b="1" u="sng" dirty="0">
                <a:latin typeface="Candara" panose="020E0502030303020204" pitchFamily="34" charset="0"/>
              </a:rPr>
              <a:t>Have you been specific in your terminology, and avoided vague or ambiguous euphemisms? </a:t>
            </a:r>
            <a:r>
              <a:rPr lang="en-US" sz="2400" dirty="0">
                <a:latin typeface="Candara" panose="020E0502030303020204" pitchFamily="34" charset="0"/>
              </a:rPr>
              <a:t>For example, ‘The guard molested her’ has a different meaning from ‘the guard raped her.’ (This is because terms like ‘molest,’ and ‘sexual activity’ are vague, while rape is a specific crime that tells us what happened). </a:t>
            </a:r>
          </a:p>
          <a:p>
            <a:r>
              <a:rPr lang="en-US" sz="2400" b="1" u="sng" dirty="0" smtClean="0">
                <a:latin typeface="Candara" panose="020E0502030303020204" pitchFamily="34" charset="0"/>
              </a:rPr>
              <a:t>Have </a:t>
            </a:r>
            <a:r>
              <a:rPr lang="en-US" sz="2400" b="1" u="sng" dirty="0">
                <a:latin typeface="Candara" panose="020E0502030303020204" pitchFamily="34" charset="0"/>
              </a:rPr>
              <a:t>you avoided prejudicial descriptions of the victim? </a:t>
            </a:r>
            <a:r>
              <a:rPr lang="en-US" sz="2400" dirty="0">
                <a:latin typeface="Candara" panose="020E0502030303020204" pitchFamily="34" charset="0"/>
              </a:rPr>
              <a:t>For example, ‘She was walking alone at the time of the attack’ (this description is not relevant, and could imply judgment of the person who has suffered from an attack). </a:t>
            </a:r>
            <a:endParaRPr lang="en-US" sz="2400" dirty="0" smtClean="0">
              <a:latin typeface="Candara" panose="020E0502030303020204" pitchFamily="34" charset="0"/>
            </a:endParaRPr>
          </a:p>
          <a:p>
            <a:pPr marL="457200" lvl="1" indent="0">
              <a:buNone/>
            </a:pPr>
            <a:r>
              <a:rPr lang="en-US" sz="2000" dirty="0" smtClean="0">
                <a:latin typeface="Candara" panose="020E0502030303020204" pitchFamily="34" charset="0"/>
              </a:rPr>
              <a:t>A </a:t>
            </a:r>
            <a:r>
              <a:rPr lang="en-US" sz="2000" dirty="0">
                <a:latin typeface="Candara" panose="020E0502030303020204" pitchFamily="34" charset="0"/>
              </a:rPr>
              <a:t>woman may not report a GBV incident for fear of reprisals from her attacker, because she was disorientated following her trauma, or because of inadequate legal systems. Lack of immediate reporting does not imply she has made up the incident). </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15827"/>
            <a:ext cx="1264162" cy="85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337180" y="5770514"/>
            <a:ext cx="1577222" cy="923934"/>
          </a:xfrm>
          <a:prstGeom prst="rect">
            <a:avLst/>
          </a:prstGeom>
          <a:noFill/>
          <a:ln>
            <a:noFill/>
          </a:ln>
        </p:spPr>
      </p:pic>
    </p:spTree>
    <p:extLst>
      <p:ext uri="{BB962C8B-B14F-4D97-AF65-F5344CB8AC3E}">
        <p14:creationId xmlns:p14="http://schemas.microsoft.com/office/powerpoint/2010/main" val="3139174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502" y="65686"/>
            <a:ext cx="9731298" cy="1143000"/>
          </a:xfrm>
        </p:spPr>
        <p:txBody>
          <a:bodyPr/>
          <a:lstStyle/>
          <a:p>
            <a:pPr algn="ctr"/>
            <a:r>
              <a:rPr lang="en-US" dirty="0" smtClean="0"/>
              <a:t>               Thank  You!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208687"/>
            <a:ext cx="8115300" cy="5386657"/>
          </a:xfrm>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0101" y="250170"/>
            <a:ext cx="1587548" cy="74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0337180" y="5770514"/>
            <a:ext cx="1577222" cy="923934"/>
          </a:xfrm>
          <a:prstGeom prst="rect">
            <a:avLst/>
          </a:prstGeom>
          <a:noFill/>
          <a:ln>
            <a:noFill/>
          </a:ln>
        </p:spPr>
      </p:pic>
    </p:spTree>
    <p:extLst>
      <p:ext uri="{BB962C8B-B14F-4D97-AF65-F5344CB8AC3E}">
        <p14:creationId xmlns:p14="http://schemas.microsoft.com/office/powerpoint/2010/main" val="3713220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8" y="234497"/>
            <a:ext cx="9924586" cy="891775"/>
          </a:xfrm>
        </p:spPr>
        <p:txBody>
          <a:bodyPr>
            <a:normAutofit fontScale="90000"/>
          </a:bodyPr>
          <a:lstStyle/>
          <a:p>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Basic Concepts of GBV </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4" name="Rectangle 13"/>
          <p:cNvSpPr/>
          <p:nvPr/>
        </p:nvSpPr>
        <p:spPr>
          <a:xfrm>
            <a:off x="254875" y="1560060"/>
            <a:ext cx="11821896" cy="5244513"/>
          </a:xfrm>
          <a:prstGeom prst="rect">
            <a:avLst/>
          </a:prstGeom>
        </p:spPr>
        <p:txBody>
          <a:bodyPr wrap="square">
            <a:spAutoFit/>
          </a:bodyPr>
          <a:lstStyle/>
          <a:p>
            <a:pPr marL="342900" indent="-342900" algn="just">
              <a:buFont typeface="Arial" panose="020B0604020202020204" pitchFamily="34" charset="0"/>
              <a:buChar char="•"/>
            </a:pPr>
            <a:r>
              <a:rPr lang="en-US" sz="2400" dirty="0" smtClean="0">
                <a:solidFill>
                  <a:prstClr val="black"/>
                </a:solidFill>
                <a:latin typeface="Candara" panose="020E0502030303020204" pitchFamily="34" charset="0"/>
                <a:ea typeface="Arial-BoldMT"/>
                <a:cs typeface="Arial" panose="020B0604020202020204" pitchFamily="34" charset="0"/>
              </a:rPr>
              <a:t>GBV </a:t>
            </a:r>
            <a:r>
              <a:rPr lang="en-US" sz="2400" dirty="0">
                <a:solidFill>
                  <a:prstClr val="black"/>
                </a:solidFill>
                <a:latin typeface="Candara" panose="020E0502030303020204" pitchFamily="34" charset="0"/>
                <a:ea typeface="Arial-BoldMT"/>
                <a:cs typeface="Arial" panose="020B0604020202020204" pitchFamily="34" charset="0"/>
              </a:rPr>
              <a:t>is an umbrella term for any harmful act that is perpetrated against a person’s will and is based on socially ascribed (i.e. gender) differences between males and females. </a:t>
            </a:r>
            <a:endParaRPr lang="en-US" sz="2400" dirty="0" smtClean="0">
              <a:solidFill>
                <a:prstClr val="black"/>
              </a:solidFill>
              <a:latin typeface="Candara" panose="020E0502030303020204" pitchFamily="34" charset="0"/>
              <a:ea typeface="Arial-BoldMT"/>
              <a:cs typeface="Arial" panose="020B0604020202020204" pitchFamily="34" charset="0"/>
            </a:endParaRPr>
          </a:p>
          <a:p>
            <a:pPr algn="just"/>
            <a:endParaRPr lang="en-US" sz="2400" dirty="0">
              <a:solidFill>
                <a:prstClr val="black"/>
              </a:solidFill>
              <a:latin typeface="Candara" panose="020E0502030303020204" pitchFamily="34" charset="0"/>
              <a:ea typeface="Arial-BoldMT"/>
              <a:cs typeface="Arial" panose="020B0604020202020204" pitchFamily="34" charset="0"/>
            </a:endParaRPr>
          </a:p>
          <a:p>
            <a:pPr marL="342900" indent="-342900" algn="just">
              <a:buFont typeface="Arial" panose="020B0604020202020204" pitchFamily="34" charset="0"/>
              <a:buChar char="•"/>
            </a:pPr>
            <a:r>
              <a:rPr lang="en-US" sz="2400" dirty="0" smtClean="0">
                <a:solidFill>
                  <a:prstClr val="black"/>
                </a:solidFill>
                <a:latin typeface="Candara" panose="020E0502030303020204" pitchFamily="34" charset="0"/>
                <a:ea typeface="Arial-BoldMT"/>
                <a:cs typeface="Arial" panose="020B0604020202020204" pitchFamily="34" charset="0"/>
              </a:rPr>
              <a:t>It </a:t>
            </a:r>
            <a:r>
              <a:rPr lang="en-US" sz="2400" dirty="0">
                <a:solidFill>
                  <a:prstClr val="black"/>
                </a:solidFill>
                <a:latin typeface="Candara" panose="020E0502030303020204" pitchFamily="34" charset="0"/>
                <a:ea typeface="Arial-BoldMT"/>
                <a:cs typeface="Arial" panose="020B0604020202020204" pitchFamily="34" charset="0"/>
              </a:rPr>
              <a:t>includes acts that inflict physical, mental or sexual harm or suffering, threats of such acts, coercion and other deprivations of </a:t>
            </a:r>
            <a:r>
              <a:rPr lang="en-US" sz="2400" dirty="0" smtClean="0">
                <a:solidFill>
                  <a:prstClr val="black"/>
                </a:solidFill>
                <a:latin typeface="Candara" panose="020E0502030303020204" pitchFamily="34" charset="0"/>
                <a:ea typeface="Arial-BoldMT"/>
                <a:cs typeface="Arial" panose="020B0604020202020204" pitchFamily="34" charset="0"/>
              </a:rPr>
              <a:t>liberty</a:t>
            </a:r>
          </a:p>
          <a:p>
            <a:pPr marL="342900" indent="-342900" algn="just">
              <a:buFont typeface="Arial" panose="020B0604020202020204" pitchFamily="34" charset="0"/>
              <a:buChar char="•"/>
            </a:pPr>
            <a:endParaRPr lang="en-US" sz="2400" dirty="0">
              <a:solidFill>
                <a:prstClr val="black"/>
              </a:solidFill>
              <a:latin typeface="Candara" panose="020E0502030303020204" pitchFamily="34" charset="0"/>
              <a:ea typeface="Arial-BoldMT"/>
              <a:cs typeface="Arial" panose="020B0604020202020204" pitchFamily="34" charset="0"/>
            </a:endParaRPr>
          </a:p>
          <a:p>
            <a:pPr lvl="0" eaLnBrk="0" fontAlgn="base" hangingPunct="0">
              <a:spcBef>
                <a:spcPct val="20000"/>
              </a:spcBef>
              <a:spcAft>
                <a:spcPct val="0"/>
              </a:spcAft>
              <a:defRPr/>
            </a:pPr>
            <a:r>
              <a:rPr lang="en-US" altLang="en-US" sz="2400" dirty="0">
                <a:solidFill>
                  <a:prstClr val="black"/>
                </a:solidFill>
                <a:latin typeface="Candara" panose="020E0502030303020204" pitchFamily="34" charset="0"/>
                <a:ea typeface="Arial-BoldMT"/>
                <a:cs typeface="Arial" panose="020B0604020202020204" pitchFamily="34" charset="0"/>
              </a:rPr>
              <a:t>Gender based violence can be categorized as: </a:t>
            </a:r>
            <a:endParaRPr lang="en-US" altLang="en-US" sz="2400" dirty="0" smtClean="0">
              <a:solidFill>
                <a:prstClr val="black"/>
              </a:solidFill>
              <a:latin typeface="Candara" panose="020E0502030303020204" pitchFamily="34" charset="0"/>
              <a:ea typeface="Arial-BoldMT"/>
              <a:cs typeface="Arial" panose="020B0604020202020204" pitchFamily="34" charset="0"/>
            </a:endParaRPr>
          </a:p>
          <a:p>
            <a:pPr marL="914400" lvl="1" indent="-457200" eaLnBrk="0" fontAlgn="base" hangingPunct="0">
              <a:spcBef>
                <a:spcPct val="20000"/>
              </a:spcBef>
              <a:spcAft>
                <a:spcPct val="0"/>
              </a:spcAft>
              <a:buFont typeface="Courier New" panose="02070309020205020404" pitchFamily="49" charset="0"/>
              <a:buChar char="o"/>
              <a:defRPr/>
            </a:pPr>
            <a:r>
              <a:rPr lang="en-US" altLang="en-US" sz="2000" kern="0" dirty="0" smtClean="0">
                <a:solidFill>
                  <a:srgbClr val="000000"/>
                </a:solidFill>
                <a:latin typeface="Times"/>
              </a:rPr>
              <a:t>Physical violence </a:t>
            </a:r>
          </a:p>
          <a:p>
            <a:pPr marL="914400" lvl="1" indent="-457200" eaLnBrk="0" fontAlgn="base" hangingPunct="0">
              <a:spcBef>
                <a:spcPct val="20000"/>
              </a:spcBef>
              <a:spcAft>
                <a:spcPct val="0"/>
              </a:spcAft>
              <a:buFont typeface="Courier New" panose="02070309020205020404" pitchFamily="49" charset="0"/>
              <a:buChar char="o"/>
              <a:defRPr/>
            </a:pPr>
            <a:r>
              <a:rPr lang="en-US" altLang="en-US" sz="2000" kern="0" dirty="0" smtClean="0">
                <a:solidFill>
                  <a:srgbClr val="000000"/>
                </a:solidFill>
                <a:latin typeface="Times"/>
              </a:rPr>
              <a:t>Sexual </a:t>
            </a:r>
            <a:r>
              <a:rPr lang="en-US" altLang="en-US" sz="2000" kern="0" dirty="0">
                <a:solidFill>
                  <a:srgbClr val="000000"/>
                </a:solidFill>
                <a:latin typeface="Times"/>
              </a:rPr>
              <a:t>violence</a:t>
            </a:r>
          </a:p>
          <a:p>
            <a:pPr marL="914400" lvl="1" indent="-457200" eaLnBrk="0" fontAlgn="base" hangingPunct="0">
              <a:spcBef>
                <a:spcPct val="20000"/>
              </a:spcBef>
              <a:spcAft>
                <a:spcPct val="0"/>
              </a:spcAft>
              <a:buFont typeface="Courier New" panose="02070309020205020404" pitchFamily="49" charset="0"/>
              <a:buChar char="o"/>
              <a:defRPr/>
            </a:pPr>
            <a:r>
              <a:rPr lang="en-US" altLang="en-US" sz="2000" kern="0" dirty="0">
                <a:solidFill>
                  <a:srgbClr val="000000"/>
                </a:solidFill>
                <a:latin typeface="Times"/>
              </a:rPr>
              <a:t>Psychological/ emotional violence</a:t>
            </a:r>
          </a:p>
          <a:p>
            <a:pPr marL="914400" lvl="1" indent="-457200" eaLnBrk="0" fontAlgn="base" hangingPunct="0">
              <a:spcBef>
                <a:spcPct val="20000"/>
              </a:spcBef>
              <a:spcAft>
                <a:spcPct val="0"/>
              </a:spcAft>
              <a:buFont typeface="Courier New" panose="02070309020205020404" pitchFamily="49" charset="0"/>
              <a:buChar char="o"/>
              <a:defRPr/>
            </a:pPr>
            <a:r>
              <a:rPr lang="en-US" altLang="en-US" sz="2000" kern="0" dirty="0">
                <a:solidFill>
                  <a:srgbClr val="000000"/>
                </a:solidFill>
                <a:latin typeface="Times"/>
              </a:rPr>
              <a:t>Harmful traditional practices and</a:t>
            </a:r>
          </a:p>
          <a:p>
            <a:pPr marL="914400" lvl="1" indent="-457200" eaLnBrk="0" fontAlgn="base" hangingPunct="0">
              <a:spcBef>
                <a:spcPct val="20000"/>
              </a:spcBef>
              <a:spcAft>
                <a:spcPct val="0"/>
              </a:spcAft>
              <a:buFont typeface="Courier New" panose="02070309020205020404" pitchFamily="49" charset="0"/>
              <a:buChar char="o"/>
              <a:defRPr/>
            </a:pPr>
            <a:r>
              <a:rPr lang="en-US" altLang="en-US" sz="2000" kern="0" dirty="0">
                <a:solidFill>
                  <a:srgbClr val="000000"/>
                </a:solidFill>
                <a:latin typeface="Times"/>
              </a:rPr>
              <a:t>Socio-economic </a:t>
            </a:r>
            <a:r>
              <a:rPr lang="en-US" altLang="en-US" sz="2000" kern="0" dirty="0" smtClean="0">
                <a:solidFill>
                  <a:srgbClr val="000000"/>
                </a:solidFill>
                <a:latin typeface="Times"/>
              </a:rPr>
              <a:t>Violence</a:t>
            </a:r>
            <a:endParaRPr lang="en-US" sz="2400" b="1" dirty="0">
              <a:latin typeface="Candara" panose="020E0502030303020204" pitchFamily="34" charset="0"/>
              <a:ea typeface="ArialMT"/>
              <a:cs typeface="Arial" panose="020B0604020202020204" pitchFamily="34" charset="0"/>
            </a:endParaRPr>
          </a:p>
          <a:p>
            <a:pPr marL="285750" indent="-285750" algn="just">
              <a:buFont typeface="Arial" panose="020B0604020202020204" pitchFamily="34" charset="0"/>
              <a:buChar char="•"/>
            </a:pPr>
            <a:endParaRPr lang="en-US" sz="2400" b="1" dirty="0" smtClean="0">
              <a:latin typeface="Candara" panose="020E0502030303020204" pitchFamily="34" charset="0"/>
              <a:ea typeface="ArialMT"/>
              <a:cs typeface="Arial" panose="020B0604020202020204" pitchFamily="34" charset="0"/>
            </a:endParaRPr>
          </a:p>
          <a:p>
            <a:pPr marL="285750" indent="-285750" algn="just">
              <a:buFont typeface="Arial" panose="020B0604020202020204" pitchFamily="34" charset="0"/>
              <a:buChar char="•"/>
            </a:pPr>
            <a:endParaRPr lang="en-GB" b="1" dirty="0">
              <a:latin typeface="Candara" panose="020E0502030303020204" pitchFamily="34" charset="0"/>
              <a:ea typeface="ArialMT"/>
              <a:cs typeface="Arial" panose="020B0604020202020204" pitchFamily="34"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5688" y="299570"/>
            <a:ext cx="1306652" cy="76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270274" y="5826270"/>
            <a:ext cx="1639228" cy="923934"/>
          </a:xfrm>
          <a:prstGeom prst="rect">
            <a:avLst/>
          </a:prstGeom>
          <a:noFill/>
          <a:ln>
            <a:noFill/>
          </a:ln>
        </p:spPr>
      </p:pic>
    </p:spTree>
    <p:extLst>
      <p:ext uri="{BB962C8B-B14F-4D97-AF65-F5344CB8AC3E}">
        <p14:creationId xmlns:p14="http://schemas.microsoft.com/office/powerpoint/2010/main" val="1879550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8" y="234497"/>
            <a:ext cx="9924586" cy="891775"/>
          </a:xfrm>
        </p:spPr>
        <p:txBody>
          <a:bodyPr>
            <a:normAutofit fontScale="90000"/>
          </a:bodyPr>
          <a:lstStyle/>
          <a:p>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Basic Concepts of GBV </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4" name="Rectangle 13"/>
          <p:cNvSpPr/>
          <p:nvPr/>
        </p:nvSpPr>
        <p:spPr>
          <a:xfrm>
            <a:off x="254875" y="1560060"/>
            <a:ext cx="11821896" cy="738664"/>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smtClean="0">
              <a:ln>
                <a:noFill/>
              </a:ln>
              <a:solidFill>
                <a:prstClr val="black"/>
              </a:solidFill>
              <a:effectLst/>
              <a:uLnTx/>
              <a:uFillTx/>
              <a:latin typeface="Candara" panose="020E0502030303020204" pitchFamily="34" charset="0"/>
              <a:ea typeface="ArialMT"/>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ndara" panose="020E0502030303020204" pitchFamily="34" charset="0"/>
              <a:ea typeface="ArialMT"/>
              <a:cs typeface="Arial" panose="020B0604020202020204" pitchFamily="34"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5688" y="299570"/>
            <a:ext cx="1306652" cy="76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270274" y="5826270"/>
            <a:ext cx="1639228" cy="923934"/>
          </a:xfrm>
          <a:prstGeom prst="rect">
            <a:avLst/>
          </a:prstGeom>
          <a:noFill/>
          <a:ln>
            <a:no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714" y="1232056"/>
            <a:ext cx="7774052" cy="5336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195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8" y="234497"/>
            <a:ext cx="9924586" cy="891775"/>
          </a:xfrm>
        </p:spPr>
        <p:txBody>
          <a:bodyPr>
            <a:normAutofit fontScale="90000"/>
          </a:bodyPr>
          <a:lstStyle/>
          <a:p>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Basic Concepts of GBV </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4" name="Rectangle 13"/>
          <p:cNvSpPr/>
          <p:nvPr/>
        </p:nvSpPr>
        <p:spPr>
          <a:xfrm>
            <a:off x="254875" y="1560060"/>
            <a:ext cx="11821896" cy="1107996"/>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smtClean="0">
              <a:ln>
                <a:noFill/>
              </a:ln>
              <a:solidFill>
                <a:prstClr val="black"/>
              </a:solidFill>
              <a:effectLst/>
              <a:uLnTx/>
              <a:uFillTx/>
              <a:latin typeface="Candara" panose="020E0502030303020204" pitchFamily="34" charset="0"/>
              <a:ea typeface="ArialMT"/>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smtClean="0">
              <a:ln>
                <a:noFill/>
              </a:ln>
              <a:solidFill>
                <a:prstClr val="black"/>
              </a:solidFill>
              <a:effectLst/>
              <a:uLnTx/>
              <a:uFillTx/>
              <a:latin typeface="Candara" panose="020E0502030303020204" pitchFamily="34" charset="0"/>
              <a:ea typeface="ArialMT"/>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ndara" panose="020E0502030303020204" pitchFamily="34" charset="0"/>
              <a:ea typeface="ArialMT"/>
              <a:cs typeface="Arial" panose="020B0604020202020204" pitchFamily="34"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5688" y="299570"/>
            <a:ext cx="1306652" cy="76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270274" y="5826270"/>
            <a:ext cx="1639228" cy="923934"/>
          </a:xfrm>
          <a:prstGeom prst="rect">
            <a:avLst/>
          </a:prstGeom>
          <a:noFill/>
          <a:ln>
            <a:noFill/>
          </a:ln>
        </p:spPr>
      </p:pic>
      <p:graphicFrame>
        <p:nvGraphicFramePr>
          <p:cNvPr id="3" name="Diagram 2"/>
          <p:cNvGraphicFramePr/>
          <p:nvPr>
            <p:extLst>
              <p:ext uri="{D42A27DB-BD31-4B8C-83A1-F6EECF244321}">
                <p14:modId xmlns:p14="http://schemas.microsoft.com/office/powerpoint/2010/main" val="3520891045"/>
              </p:ext>
            </p:extLst>
          </p:nvPr>
        </p:nvGraphicFramePr>
        <p:xfrm>
          <a:off x="512956" y="1315844"/>
          <a:ext cx="9545444" cy="5062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8011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8" y="234497"/>
            <a:ext cx="9924586" cy="891775"/>
          </a:xfrm>
        </p:spPr>
        <p:txBody>
          <a:bodyPr>
            <a:normAutofit fontScale="90000"/>
          </a:bodyPr>
          <a:lstStyle/>
          <a:p>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Survivors</a:t>
            </a:r>
            <a:r>
              <a:rPr lang="en-GB"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Best Interests</a:t>
            </a:r>
            <a:r>
              <a:rPr lang="en-GB" i="1" dirty="0">
                <a:solidFill>
                  <a:srgbClr val="1F497D"/>
                </a:solidFill>
                <a:latin typeface="Calibri" panose="020F0502020204030204" pitchFamily="34" charset="0"/>
                <a:ea typeface="Arial-BoldMT"/>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4" name="Rectangle 13"/>
          <p:cNvSpPr/>
          <p:nvPr/>
        </p:nvSpPr>
        <p:spPr>
          <a:xfrm>
            <a:off x="254875" y="1560060"/>
            <a:ext cx="11821896"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panose="020E0502030303020204" pitchFamily="34" charset="0"/>
                <a:ea typeface="Arial-BoldMT"/>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Candara" panose="020E0502030303020204" pitchFamily="34" charset="0"/>
                <a:ea typeface="Arial-BoldMT"/>
                <a:cs typeface="Arial" panose="020B0604020202020204" pitchFamily="34" charset="0"/>
              </a:rPr>
              <a:t>All efforts </a:t>
            </a:r>
            <a:r>
              <a:rPr kumimoji="0" lang="en-GB" sz="2400" b="0" i="0" u="none" strike="noStrike" kern="1200" cap="none" spc="0" normalizeH="0" baseline="0" noProof="0" dirty="0">
                <a:ln>
                  <a:noFill/>
                </a:ln>
                <a:solidFill>
                  <a:prstClr val="black"/>
                </a:solidFill>
                <a:effectLst/>
                <a:uLnTx/>
                <a:uFillTx/>
                <a:latin typeface="Candara" panose="020E0502030303020204" pitchFamily="34" charset="0"/>
                <a:ea typeface="Arial-BoldMT"/>
                <a:cs typeface="Arial" panose="020B0604020202020204" pitchFamily="34" charset="0"/>
              </a:rPr>
              <a:t>to document </a:t>
            </a:r>
            <a:r>
              <a:rPr kumimoji="0" lang="en-GB" sz="2400" b="0" i="0" u="none" strike="noStrike" kern="1200" cap="none" spc="0" normalizeH="0" baseline="0" noProof="0" dirty="0" err="1">
                <a:ln>
                  <a:noFill/>
                </a:ln>
                <a:solidFill>
                  <a:prstClr val="black"/>
                </a:solidFill>
                <a:effectLst/>
                <a:uLnTx/>
                <a:uFillTx/>
                <a:latin typeface="Candara" panose="020E0502030303020204" pitchFamily="34" charset="0"/>
                <a:ea typeface="Arial-BoldMT"/>
                <a:cs typeface="Arial" panose="020B0604020202020204" pitchFamily="34" charset="0"/>
              </a:rPr>
              <a:t>GBV</a:t>
            </a:r>
            <a:r>
              <a:rPr kumimoji="0" lang="en-GB" sz="2400" b="0" i="0" u="none" strike="noStrike" kern="1200" cap="none" spc="0" normalizeH="0" baseline="0" noProof="0" dirty="0">
                <a:ln>
                  <a:noFill/>
                </a:ln>
                <a:solidFill>
                  <a:prstClr val="black"/>
                </a:solidFill>
                <a:effectLst/>
                <a:uLnTx/>
                <a:uFillTx/>
                <a:latin typeface="Candara" panose="020E0502030303020204" pitchFamily="34" charset="0"/>
                <a:ea typeface="Arial-BoldMT"/>
                <a:cs typeface="Arial" panose="020B0604020202020204" pitchFamily="34" charset="0"/>
              </a:rPr>
              <a:t> for the purposes of media reporting must first prioritize </a:t>
            </a:r>
            <a:r>
              <a:rPr kumimoji="0" lang="en-GB" sz="2400" b="1" i="0" u="none" strike="noStrike" kern="1200" cap="none" spc="0" normalizeH="0" baseline="0" noProof="0" dirty="0">
                <a:ln>
                  <a:noFill/>
                </a:ln>
                <a:solidFill>
                  <a:prstClr val="black"/>
                </a:solidFill>
                <a:effectLst/>
                <a:uLnTx/>
                <a:uFillTx/>
                <a:latin typeface="Candara" panose="020E0502030303020204" pitchFamily="34" charset="0"/>
                <a:ea typeface="Arial-BoldMT"/>
                <a:cs typeface="Arial" panose="020B0604020202020204" pitchFamily="34" charset="0"/>
              </a:rPr>
              <a:t>survivors’ safety and best interests</a:t>
            </a:r>
            <a:r>
              <a:rPr kumimoji="0" lang="en-GB" sz="2400" b="0" i="0" u="none" strike="noStrike" kern="1200" cap="none" spc="0" normalizeH="0" baseline="0" noProof="0" dirty="0">
                <a:ln>
                  <a:noFill/>
                </a:ln>
                <a:solidFill>
                  <a:prstClr val="black"/>
                </a:solidFill>
                <a:effectLst/>
                <a:uLnTx/>
                <a:uFillTx/>
                <a:latin typeface="Candara" panose="020E0502030303020204" pitchFamily="34" charset="0"/>
                <a:ea typeface="Arial-BoldMT"/>
                <a:cs typeface="Arial" panose="020B0604020202020204" pitchFamily="34" charset="0"/>
              </a:rPr>
              <a:t>. </a:t>
            </a:r>
            <a:endParaRPr kumimoji="0" lang="en-GB" sz="2400" b="0" i="0" u="none" strike="noStrike" kern="1200" cap="none" spc="0" normalizeH="0" baseline="0" noProof="0" dirty="0" smtClean="0">
              <a:ln>
                <a:noFill/>
              </a:ln>
              <a:solidFill>
                <a:prstClr val="black"/>
              </a:solidFill>
              <a:effectLst/>
              <a:uLnTx/>
              <a:uFillTx/>
              <a:latin typeface="Candara" panose="020E0502030303020204" pitchFamily="34" charset="0"/>
              <a:ea typeface="Arial-BoldMT"/>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prstClr val="black"/>
              </a:solidFill>
              <a:effectLst/>
              <a:uLnTx/>
              <a:uFillTx/>
              <a:latin typeface="Candara" panose="020E0502030303020204" pitchFamily="34" charset="0"/>
              <a:ea typeface="Arial-BoldMT"/>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Candara" panose="020E0502030303020204" pitchFamily="34" charset="0"/>
                <a:ea typeface="Arial-BoldMT"/>
                <a:cs typeface="Arial" panose="020B0604020202020204" pitchFamily="34" charset="0"/>
              </a:rPr>
              <a:t>Survivor’s </a:t>
            </a:r>
            <a:r>
              <a:rPr kumimoji="0" lang="en-GB" sz="2400" b="0" i="0" u="none" strike="noStrike" kern="1200" cap="none" spc="0" normalizeH="0" baseline="0" noProof="0" dirty="0">
                <a:ln>
                  <a:noFill/>
                </a:ln>
                <a:solidFill>
                  <a:prstClr val="black"/>
                </a:solidFill>
                <a:effectLst/>
                <a:uLnTx/>
                <a:uFillTx/>
                <a:latin typeface="Candara" panose="020E0502030303020204" pitchFamily="34" charset="0"/>
                <a:ea typeface="Arial-BoldMT"/>
                <a:cs typeface="Arial" panose="020B0604020202020204" pitchFamily="34" charset="0"/>
              </a:rPr>
              <a:t>best interest must take </a:t>
            </a:r>
            <a:r>
              <a:rPr kumimoji="0" lang="en-GB" sz="2400" b="1" i="0" u="none" strike="noStrike" kern="1200" cap="none" spc="0" normalizeH="0" baseline="0" noProof="0" dirty="0">
                <a:ln>
                  <a:noFill/>
                </a:ln>
                <a:solidFill>
                  <a:prstClr val="black"/>
                </a:solidFill>
                <a:effectLst/>
                <a:uLnTx/>
                <a:uFillTx/>
                <a:latin typeface="Candara" panose="020E0502030303020204" pitchFamily="34" charset="0"/>
                <a:ea typeface="Arial-BoldMT"/>
                <a:cs typeface="Arial" panose="020B0604020202020204" pitchFamily="34" charset="0"/>
              </a:rPr>
              <a:t>precedence over </a:t>
            </a:r>
            <a:r>
              <a:rPr kumimoji="0" lang="en-GB" sz="2400" b="0" i="0" u="none" strike="noStrike" kern="1200" cap="none" spc="0" normalizeH="0" baseline="0" noProof="0" dirty="0">
                <a:ln>
                  <a:noFill/>
                </a:ln>
                <a:solidFill>
                  <a:prstClr val="black"/>
                </a:solidFill>
                <a:effectLst/>
                <a:uLnTx/>
                <a:uFillTx/>
                <a:latin typeface="Candara" panose="020E0502030303020204" pitchFamily="34" charset="0"/>
                <a:ea typeface="Arial-BoldMT"/>
                <a:cs typeface="Arial" panose="020B0604020202020204" pitchFamily="34" charset="0"/>
              </a:rPr>
              <a:t>other objectives, including drawing attention to particularly grave </a:t>
            </a:r>
            <a:r>
              <a:rPr kumimoji="0" lang="en-GB" sz="2400" b="0" i="0" u="none" strike="noStrike" kern="1200" cap="none" spc="0" normalizeH="0" baseline="0" noProof="0" dirty="0" err="1">
                <a:ln>
                  <a:noFill/>
                </a:ln>
                <a:solidFill>
                  <a:prstClr val="black"/>
                </a:solidFill>
                <a:effectLst/>
                <a:uLnTx/>
                <a:uFillTx/>
                <a:latin typeface="Candara" panose="020E0502030303020204" pitchFamily="34" charset="0"/>
                <a:ea typeface="Arial-BoldMT"/>
                <a:cs typeface="Arial" panose="020B0604020202020204" pitchFamily="34" charset="0"/>
              </a:rPr>
              <a:t>GBV</a:t>
            </a:r>
            <a:r>
              <a:rPr kumimoji="0" lang="en-GB" sz="2400" b="0" i="0" u="none" strike="noStrike" kern="1200" cap="none" spc="0" normalizeH="0" baseline="0" noProof="0" dirty="0">
                <a:ln>
                  <a:noFill/>
                </a:ln>
                <a:solidFill>
                  <a:prstClr val="black"/>
                </a:solidFill>
                <a:effectLst/>
                <a:uLnTx/>
                <a:uFillTx/>
                <a:latin typeface="Candara" panose="020E0502030303020204" pitchFamily="34" charset="0"/>
                <a:ea typeface="Arial-BoldMT"/>
                <a:cs typeface="Arial" panose="020B0604020202020204" pitchFamily="34" charset="0"/>
              </a:rPr>
              <a:t> violations, such as mass rape. </a:t>
            </a:r>
            <a:endParaRPr kumimoji="0" lang="en-GB" sz="2400" b="0" i="0" u="none" strike="noStrike" kern="1200" cap="none" spc="0" normalizeH="0" baseline="0" noProof="0" dirty="0" smtClean="0">
              <a:ln>
                <a:noFill/>
              </a:ln>
              <a:solidFill>
                <a:prstClr val="black"/>
              </a:solidFill>
              <a:effectLst/>
              <a:uLnTx/>
              <a:uFillTx/>
              <a:latin typeface="Candara" panose="020E0502030303020204" pitchFamily="34" charset="0"/>
              <a:ea typeface="Arial-BoldMT"/>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ndara" panose="020E0502030303020204" pitchFamily="34" charset="0"/>
              <a:ea typeface="Arial-BoldMT"/>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ArialMT"/>
                <a:cs typeface="Arial" panose="020B0604020202020204" pitchFamily="34" charset="0"/>
              </a:rPr>
              <a:t>When media reporting fails to take into account basic ethical and safety principles, it can put GBV survivors, their families and those who are helping them at </a:t>
            </a:r>
            <a:r>
              <a:rPr kumimoji="0" lang="en-US" sz="2400" b="1" i="0" u="none" strike="noStrike" kern="1200" cap="none" spc="0" normalizeH="0" baseline="0" noProof="0" dirty="0" smtClean="0">
                <a:ln>
                  <a:noFill/>
                </a:ln>
                <a:solidFill>
                  <a:prstClr val="black"/>
                </a:solidFill>
                <a:effectLst/>
                <a:uLnTx/>
                <a:uFillTx/>
                <a:latin typeface="Candara" panose="020E0502030303020204" pitchFamily="34" charset="0"/>
                <a:ea typeface="ArialMT"/>
                <a:cs typeface="Arial" panose="020B0604020202020204" pitchFamily="34" charset="0"/>
              </a:rPr>
              <a:t>risk.</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ndara" panose="020E0502030303020204" pitchFamily="34" charset="0"/>
                <a:ea typeface="ArialMT"/>
                <a:cs typeface="Arial" panose="020B0604020202020204" pitchFamily="34" charset="0"/>
              </a:rPr>
              <a:t>l</a:t>
            </a:r>
            <a:endPar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ArialMT"/>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smtClean="0">
              <a:ln>
                <a:noFill/>
              </a:ln>
              <a:solidFill>
                <a:prstClr val="black"/>
              </a:solidFill>
              <a:effectLst/>
              <a:uLnTx/>
              <a:uFillTx/>
              <a:latin typeface="Candara" panose="020E0502030303020204" pitchFamily="34" charset="0"/>
              <a:ea typeface="ArialMT"/>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ArialMT"/>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smtClean="0">
              <a:ln>
                <a:noFill/>
              </a:ln>
              <a:solidFill>
                <a:prstClr val="black"/>
              </a:solidFill>
              <a:effectLst/>
              <a:uLnTx/>
              <a:uFillTx/>
              <a:latin typeface="Candara" panose="020E0502030303020204" pitchFamily="34" charset="0"/>
              <a:ea typeface="ArialMT"/>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ndara" panose="020E0502030303020204" pitchFamily="34" charset="0"/>
              <a:ea typeface="ArialMT"/>
              <a:cs typeface="Arial" panose="020B0604020202020204" pitchFamily="34"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5688" y="299570"/>
            <a:ext cx="1306652" cy="76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270274" y="5826270"/>
            <a:ext cx="1639228" cy="923934"/>
          </a:xfrm>
          <a:prstGeom prst="rect">
            <a:avLst/>
          </a:prstGeom>
          <a:noFill/>
          <a:ln>
            <a:noFill/>
          </a:ln>
        </p:spPr>
      </p:pic>
    </p:spTree>
    <p:extLst>
      <p:ext uri="{BB962C8B-B14F-4D97-AF65-F5344CB8AC3E}">
        <p14:creationId xmlns:p14="http://schemas.microsoft.com/office/powerpoint/2010/main" val="2215920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74" y="205468"/>
            <a:ext cx="10252667" cy="1065771"/>
          </a:xfrm>
        </p:spPr>
        <p:txBody>
          <a:bodyPr>
            <a:normAutofit fontScale="90000"/>
          </a:bodyPr>
          <a:lstStyle/>
          <a:p>
            <a: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Timing </a:t>
            </a:r>
            <a:r>
              <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matters - Access to lifesaving </a:t>
            </a:r>
            <a: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t>
            </a:r>
            <a:b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US"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response </a:t>
            </a:r>
            <a:r>
              <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services</a:t>
            </a:r>
          </a:p>
        </p:txBody>
      </p:sp>
      <p:sp>
        <p:nvSpPr>
          <p:cNvPr id="3" name="Content Placeholder 2"/>
          <p:cNvSpPr>
            <a:spLocks noGrp="1"/>
          </p:cNvSpPr>
          <p:nvPr>
            <p:ph idx="1"/>
          </p:nvPr>
        </p:nvSpPr>
        <p:spPr>
          <a:xfrm>
            <a:off x="838200" y="1825625"/>
            <a:ext cx="11160512" cy="4898560"/>
          </a:xfrm>
        </p:spPr>
        <p:txBody>
          <a:bodyPr>
            <a:normAutofit/>
          </a:bodyPr>
          <a:lstStyle/>
          <a:p>
            <a:r>
              <a:rPr lang="en-US" sz="2400" dirty="0">
                <a:latin typeface="Candara" panose="020E0502030303020204" pitchFamily="34" charset="0"/>
              </a:rPr>
              <a:t>Following </a:t>
            </a:r>
            <a:r>
              <a:rPr lang="en-US" sz="2400" dirty="0" smtClean="0">
                <a:latin typeface="Candara" panose="020E0502030303020204" pitchFamily="34" charset="0"/>
              </a:rPr>
              <a:t>being raped, </a:t>
            </a:r>
            <a:r>
              <a:rPr lang="en-US" sz="2400" dirty="0">
                <a:latin typeface="Candara" panose="020E0502030303020204" pitchFamily="34" charset="0"/>
              </a:rPr>
              <a:t>a survivor requires </a:t>
            </a:r>
            <a:r>
              <a:rPr lang="en-US" sz="2400" b="1" dirty="0">
                <a:latin typeface="Candara" panose="020E0502030303020204" pitchFamily="34" charset="0"/>
              </a:rPr>
              <a:t>lifesaving healthcare and other services for a period of </a:t>
            </a:r>
            <a:r>
              <a:rPr lang="en-US" sz="2400" b="1" dirty="0" smtClean="0">
                <a:latin typeface="Candara" panose="020E0502030303020204" pitchFamily="34" charset="0"/>
              </a:rPr>
              <a:t>time</a:t>
            </a:r>
            <a:r>
              <a:rPr lang="en-US" sz="2400" dirty="0" smtClean="0">
                <a:latin typeface="Candara" panose="020E0502030303020204" pitchFamily="34" charset="0"/>
              </a:rPr>
              <a:t>.</a:t>
            </a:r>
          </a:p>
          <a:p>
            <a:endParaRPr lang="en-US" sz="2400" dirty="0">
              <a:latin typeface="Candara" panose="020E0502030303020204" pitchFamily="34" charset="0"/>
            </a:endParaRPr>
          </a:p>
          <a:p>
            <a:r>
              <a:rPr lang="en-US" sz="2400" dirty="0">
                <a:latin typeface="Candara" panose="020E0502030303020204" pitchFamily="34" charset="0"/>
              </a:rPr>
              <a:t>If </a:t>
            </a:r>
            <a:r>
              <a:rPr lang="en-US" sz="2400" dirty="0" smtClean="0">
                <a:latin typeface="Candara" panose="020E0502030303020204" pitchFamily="34" charset="0"/>
              </a:rPr>
              <a:t>a survivor feels </a:t>
            </a:r>
            <a:r>
              <a:rPr lang="en-US" sz="2400" dirty="0">
                <a:latin typeface="Candara" panose="020E0502030303020204" pitchFamily="34" charset="0"/>
              </a:rPr>
              <a:t>like </a:t>
            </a:r>
            <a:r>
              <a:rPr lang="en-US" sz="2400" dirty="0" smtClean="0">
                <a:latin typeface="Candara" panose="020E0502030303020204" pitchFamily="34" charset="0"/>
              </a:rPr>
              <a:t>s/he </a:t>
            </a:r>
            <a:r>
              <a:rPr lang="en-US" sz="2400" dirty="0">
                <a:latin typeface="Candara" panose="020E0502030303020204" pitchFamily="34" charset="0"/>
              </a:rPr>
              <a:t>will be identified </a:t>
            </a:r>
            <a:r>
              <a:rPr lang="en-US" sz="2400" dirty="0" smtClean="0">
                <a:latin typeface="Candara" panose="020E0502030303020204" pitchFamily="34" charset="0"/>
              </a:rPr>
              <a:t>or punished </a:t>
            </a:r>
            <a:r>
              <a:rPr lang="en-US" sz="2400" dirty="0">
                <a:latin typeface="Candara" panose="020E0502030303020204" pitchFamily="34" charset="0"/>
              </a:rPr>
              <a:t>in some way because of social stigma and other factors as a consequence of being raped, </a:t>
            </a:r>
            <a:r>
              <a:rPr lang="en-US" sz="2400" dirty="0" smtClean="0">
                <a:latin typeface="Candara" panose="020E0502030303020204" pitchFamily="34" charset="0"/>
              </a:rPr>
              <a:t>s/he </a:t>
            </a:r>
            <a:r>
              <a:rPr lang="en-US" sz="2400" dirty="0">
                <a:latin typeface="Candara" panose="020E0502030303020204" pitchFamily="34" charset="0"/>
              </a:rPr>
              <a:t>may not come forward to access life-saving help</a:t>
            </a:r>
            <a:endParaRPr lang="en-US" sz="2400" dirty="0" smtClean="0">
              <a:latin typeface="Candara" panose="020E0502030303020204" pitchFamily="34" charset="0"/>
            </a:endParaRPr>
          </a:p>
          <a:p>
            <a:pPr marL="0" indent="0">
              <a:buNone/>
            </a:pPr>
            <a:endParaRPr lang="en-US" sz="2400" dirty="0">
              <a:latin typeface="Candara" panose="020E0502030303020204" pitchFamily="34" charset="0"/>
            </a:endParaRPr>
          </a:p>
          <a:p>
            <a:r>
              <a:rPr lang="en-US" sz="2400" dirty="0">
                <a:latin typeface="Candara" panose="020E0502030303020204" pitchFamily="34" charset="0"/>
              </a:rPr>
              <a:t>Media and other non-treatment related interviews can add to </a:t>
            </a:r>
            <a:r>
              <a:rPr lang="en-US" sz="2400" dirty="0" smtClean="0">
                <a:latin typeface="Candara" panose="020E0502030303020204" pitchFamily="34" charset="0"/>
              </a:rPr>
              <a:t>his/her distress </a:t>
            </a:r>
            <a:r>
              <a:rPr lang="en-US" sz="2400" dirty="0">
                <a:latin typeface="Candara" panose="020E0502030303020204" pitchFamily="34" charset="0"/>
              </a:rPr>
              <a:t>and discomfort </a:t>
            </a:r>
            <a:r>
              <a:rPr lang="en-US" sz="2400" dirty="0" smtClean="0">
                <a:latin typeface="Candara" panose="020E0502030303020204" pitchFamily="34" charset="0"/>
              </a:rPr>
              <a:t>about coming forward to seek </a:t>
            </a:r>
            <a:r>
              <a:rPr lang="en-US" sz="2400" dirty="0">
                <a:latin typeface="Candara" panose="020E0502030303020204" pitchFamily="34" charset="0"/>
              </a:rPr>
              <a:t>help. Therefore, such interviews are not the first priority in at least one month </a:t>
            </a:r>
            <a:r>
              <a:rPr lang="en-US" sz="2400" dirty="0" smtClean="0">
                <a:latin typeface="Candara" panose="020E0502030303020204" pitchFamily="34" charset="0"/>
              </a:rPr>
              <a:t>post incidence</a:t>
            </a:r>
            <a:endParaRPr lang="en-US" sz="2400" dirty="0">
              <a:latin typeface="Candara" panose="020E0502030303020204" pitchFamily="34"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4874" y="205468"/>
            <a:ext cx="1306652" cy="76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292576" y="5703606"/>
            <a:ext cx="1572322" cy="975973"/>
          </a:xfrm>
          <a:prstGeom prst="rect">
            <a:avLst/>
          </a:prstGeom>
          <a:noFill/>
          <a:ln>
            <a:noFill/>
          </a:ln>
        </p:spPr>
      </p:pic>
    </p:spTree>
    <p:extLst>
      <p:ext uri="{BB962C8B-B14F-4D97-AF65-F5344CB8AC3E}">
        <p14:creationId xmlns:p14="http://schemas.microsoft.com/office/powerpoint/2010/main" val="1845132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871" y="1814285"/>
            <a:ext cx="11509991" cy="4965655"/>
          </a:xfrm>
        </p:spPr>
        <p:txBody>
          <a:bodyPr>
            <a:normAutofit/>
          </a:bodyPr>
          <a:lstStyle/>
          <a:p>
            <a:pPr lvl="0">
              <a:lnSpc>
                <a:spcPct val="100000"/>
              </a:lnSpc>
            </a:pPr>
            <a:r>
              <a:rPr lang="en-GB" sz="2400" dirty="0">
                <a:latin typeface="Candara" panose="020E0502030303020204" pitchFamily="34" charset="0"/>
                <a:ea typeface="Arial-BoldMT"/>
                <a:cs typeface="Arial" panose="020B0604020202020204" pitchFamily="34" charset="0"/>
              </a:rPr>
              <a:t>Writing about a survivor’s history, her/his sexual practices or sexual orientation, what she/he was wearing, where she/he was, what she/he was doing, or what time of day the abuse occurred is </a:t>
            </a:r>
            <a:r>
              <a:rPr lang="en-GB" sz="2400" b="1" dirty="0">
                <a:latin typeface="Candara" panose="020E0502030303020204" pitchFamily="34" charset="0"/>
                <a:ea typeface="Arial-BoldMT"/>
                <a:cs typeface="Arial" panose="020B0604020202020204" pitchFamily="34" charset="0"/>
              </a:rPr>
              <a:t>victim blaming. </a:t>
            </a:r>
            <a:endParaRPr lang="en-GB" sz="2400" b="1" dirty="0" smtClean="0">
              <a:latin typeface="Candara" panose="020E0502030303020204" pitchFamily="34" charset="0"/>
              <a:ea typeface="Arial-BoldMT"/>
              <a:cs typeface="Arial" panose="020B0604020202020204" pitchFamily="34" charset="0"/>
            </a:endParaRPr>
          </a:p>
          <a:p>
            <a:pPr lvl="0">
              <a:lnSpc>
                <a:spcPct val="100000"/>
              </a:lnSpc>
            </a:pPr>
            <a:r>
              <a:rPr lang="en-GB" sz="2400" dirty="0" smtClean="0">
                <a:latin typeface="Candara" panose="020E0502030303020204" pitchFamily="34" charset="0"/>
                <a:ea typeface="Arial-BoldMT"/>
                <a:cs typeface="Arial" panose="020B0604020202020204" pitchFamily="34" charset="0"/>
              </a:rPr>
              <a:t>GBV </a:t>
            </a:r>
            <a:r>
              <a:rPr lang="en-GB" sz="2400" dirty="0">
                <a:latin typeface="Candara" panose="020E0502030303020204" pitchFamily="34" charset="0"/>
                <a:ea typeface="Arial-BoldMT"/>
                <a:cs typeface="Arial" panose="020B0604020202020204" pitchFamily="34" charset="0"/>
              </a:rPr>
              <a:t>should not be presented as “</a:t>
            </a:r>
            <a:r>
              <a:rPr lang="en-GB" sz="2400" b="1" dirty="0">
                <a:latin typeface="Candara" panose="020E0502030303020204" pitchFamily="34" charset="0"/>
                <a:ea typeface="Arial-BoldMT"/>
                <a:cs typeface="Arial" panose="020B0604020202020204" pitchFamily="34" charset="0"/>
              </a:rPr>
              <a:t>normal</a:t>
            </a:r>
            <a:r>
              <a:rPr lang="en-GB" sz="2400" dirty="0">
                <a:latin typeface="Candara" panose="020E0502030303020204" pitchFamily="34" charset="0"/>
                <a:ea typeface="Arial-BoldMT"/>
                <a:cs typeface="Arial" panose="020B0604020202020204" pitchFamily="34" charset="0"/>
              </a:rPr>
              <a:t>” or part of the culture of the crisis-affected context. </a:t>
            </a:r>
            <a:endParaRPr lang="en-GB" sz="2400" dirty="0" smtClean="0">
              <a:latin typeface="Candara" panose="020E0502030303020204" pitchFamily="34" charset="0"/>
              <a:ea typeface="Arial-BoldMT"/>
              <a:cs typeface="Arial" panose="020B0604020202020204" pitchFamily="34" charset="0"/>
            </a:endParaRPr>
          </a:p>
          <a:p>
            <a:pPr lvl="0">
              <a:lnSpc>
                <a:spcPct val="100000"/>
              </a:lnSpc>
            </a:pPr>
            <a:r>
              <a:rPr lang="en-GB" sz="2400" dirty="0" smtClean="0">
                <a:latin typeface="Candara" panose="020E0502030303020204" pitchFamily="34" charset="0"/>
                <a:ea typeface="Arial-BoldMT"/>
                <a:cs typeface="Arial" panose="020B0604020202020204" pitchFamily="34" charset="0"/>
              </a:rPr>
              <a:t>Survivor </a:t>
            </a:r>
            <a:r>
              <a:rPr lang="en-GB" sz="2400" dirty="0">
                <a:latin typeface="Candara" panose="020E0502030303020204" pitchFamily="34" charset="0"/>
                <a:ea typeface="Arial-BoldMT"/>
                <a:cs typeface="Arial" panose="020B0604020202020204" pitchFamily="34" charset="0"/>
              </a:rPr>
              <a:t>and perpetrator ethnicities </a:t>
            </a:r>
            <a:r>
              <a:rPr lang="en-GB" sz="2400" dirty="0"/>
              <a:t>should not be reported. </a:t>
            </a:r>
            <a:endParaRPr lang="en-GB" sz="2400" dirty="0" smtClean="0"/>
          </a:p>
          <a:p>
            <a:pPr lvl="0">
              <a:lnSpc>
                <a:spcPct val="100000"/>
              </a:lnSpc>
            </a:pPr>
            <a:r>
              <a:rPr lang="en-GB" sz="2400" dirty="0" smtClean="0">
                <a:latin typeface="Candara" panose="020E0502030303020204" pitchFamily="34" charset="0"/>
                <a:ea typeface="Arial-BoldMT"/>
                <a:cs typeface="Arial" panose="020B0604020202020204" pitchFamily="34" charset="0"/>
              </a:rPr>
              <a:t>Avoid </a:t>
            </a:r>
            <a:r>
              <a:rPr lang="en-GB" sz="2400" dirty="0">
                <a:latin typeface="Candara" panose="020E0502030303020204" pitchFamily="34" charset="0"/>
                <a:ea typeface="Arial-BoldMT"/>
                <a:cs typeface="Arial" panose="020B0604020202020204" pitchFamily="34" charset="0"/>
              </a:rPr>
              <a:t>using the term “alleged” rape or sexual assault or referring to a survivor as an “accuser”  - could reinforce disbelief that a crime actually occurred and has the potential to reinforce negative stereotypes.</a:t>
            </a:r>
            <a:endParaRPr lang="en-US" sz="2400" dirty="0">
              <a:latin typeface="Candara" panose="020E0502030303020204" pitchFamily="34" charset="0"/>
              <a:ea typeface="Arial-BoldMT"/>
              <a:cs typeface="Arial" panose="020B0604020202020204" pitchFamily="34" charset="0"/>
            </a:endParaRPr>
          </a:p>
          <a:p>
            <a:endParaRPr lang="en-US" sz="2400" dirty="0"/>
          </a:p>
          <a:p>
            <a:endParaRPr lang="en-US" dirty="0"/>
          </a:p>
        </p:txBody>
      </p:sp>
      <p:sp>
        <p:nvSpPr>
          <p:cNvPr id="2" name="Title 1"/>
          <p:cNvSpPr>
            <a:spLocks noGrp="1"/>
          </p:cNvSpPr>
          <p:nvPr>
            <p:ph type="title"/>
          </p:nvPr>
        </p:nvSpPr>
        <p:spPr>
          <a:xfrm>
            <a:off x="290286" y="217714"/>
            <a:ext cx="10058400" cy="883786"/>
          </a:xfrm>
        </p:spPr>
        <p:txBody>
          <a:bodyPr>
            <a:normAutofit/>
          </a:bodyPr>
          <a:lstStyle/>
          <a:p>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Avoid </a:t>
            </a:r>
            <a:r>
              <a:rPr lang="en-GB"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judgmental </a:t>
            </a:r>
            <a:r>
              <a:rPr lang="en-GB" i="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language</a:t>
            </a:r>
            <a:endParaRPr lang="en-US" i="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9228" y="339871"/>
            <a:ext cx="1135035" cy="76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348686" y="5754029"/>
            <a:ext cx="1661175" cy="1025911"/>
          </a:xfrm>
          <a:prstGeom prst="rect">
            <a:avLst/>
          </a:prstGeom>
          <a:noFill/>
          <a:ln>
            <a:noFill/>
          </a:ln>
        </p:spPr>
      </p:pic>
    </p:spTree>
    <p:extLst>
      <p:ext uri="{BB962C8B-B14F-4D97-AF65-F5344CB8AC3E}">
        <p14:creationId xmlns:p14="http://schemas.microsoft.com/office/powerpoint/2010/main" val="2366707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BVI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apsule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apsule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apsule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GBVI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16878</TotalTime>
  <Words>1830</Words>
  <Application>Microsoft Office PowerPoint</Application>
  <PresentationFormat>Widescreen</PresentationFormat>
  <Paragraphs>201</Paragraphs>
  <Slides>36</Slides>
  <Notes>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36</vt:i4>
      </vt:variant>
    </vt:vector>
  </HeadingPairs>
  <TitlesOfParts>
    <vt:vector size="53" baseType="lpstr">
      <vt:lpstr>Arial</vt:lpstr>
      <vt:lpstr>Arial-BoldMT</vt:lpstr>
      <vt:lpstr>ArialMT</vt:lpstr>
      <vt:lpstr>Calibri</vt:lpstr>
      <vt:lpstr>Calibri Light</vt:lpstr>
      <vt:lpstr>Candara</vt:lpstr>
      <vt:lpstr>Courier New</vt:lpstr>
      <vt:lpstr>Times</vt:lpstr>
      <vt:lpstr>Times New Roman</vt:lpstr>
      <vt:lpstr>Wingdings</vt:lpstr>
      <vt:lpstr>Office Theme</vt:lpstr>
      <vt:lpstr>1_Office Theme</vt:lpstr>
      <vt:lpstr>GBVIMS</vt:lpstr>
      <vt:lpstr>Capsules</vt:lpstr>
      <vt:lpstr>1_Capsules</vt:lpstr>
      <vt:lpstr>2_Capsules</vt:lpstr>
      <vt:lpstr>1_GBVIMS</vt:lpstr>
      <vt:lpstr>Guidelines for Media Reporting on Gender-Based Violence</vt:lpstr>
      <vt:lpstr>             GBV Sub cluster </vt:lpstr>
      <vt:lpstr>Functions of the GBV SC </vt:lpstr>
      <vt:lpstr>             Basic Concepts of GBV  </vt:lpstr>
      <vt:lpstr>             Basic Concepts of GBV  </vt:lpstr>
      <vt:lpstr>             Basic Concepts of GBV  </vt:lpstr>
      <vt:lpstr>             Survivors’ Best Interests  </vt:lpstr>
      <vt:lpstr>           Timing matters - Access to lifesaving                 response services</vt:lpstr>
      <vt:lpstr>          Avoid judgmental language</vt:lpstr>
      <vt:lpstr>          Never report details that could put              survivors at further risk</vt:lpstr>
      <vt:lpstr>             Use of images, footage and photographs </vt:lpstr>
      <vt:lpstr>            Impartiality </vt:lpstr>
      <vt:lpstr>          Respecting Privacy </vt:lpstr>
      <vt:lpstr>PowerPoint Presentation</vt:lpstr>
      <vt:lpstr>Survivor Centered approach</vt:lpstr>
      <vt:lpstr>Guiding Principles of Working with a GBV Survivor</vt:lpstr>
      <vt:lpstr>Main guiding principles</vt:lpstr>
      <vt:lpstr>            GBV guiding principles </vt:lpstr>
      <vt:lpstr>1. RESPECT: </vt:lpstr>
      <vt:lpstr>Respect cont…</vt:lpstr>
      <vt:lpstr>Respect cont…</vt:lpstr>
      <vt:lpstr>Respect cont…</vt:lpstr>
      <vt:lpstr>Respect cont…</vt:lpstr>
      <vt:lpstr>CONFIDENTIALITY</vt:lpstr>
      <vt:lpstr>Confidentiality cont…</vt:lpstr>
      <vt:lpstr>Confidentiality cont…</vt:lpstr>
      <vt:lpstr>Breaching Confidentiality </vt:lpstr>
      <vt:lpstr>Safety and security </vt:lpstr>
      <vt:lpstr>   How can you make sure that the survivor is safe and secure?</vt:lpstr>
      <vt:lpstr>   NON DISCRIMINATION </vt:lpstr>
      <vt:lpstr>            Conduct research before interviewing </vt:lpstr>
      <vt:lpstr>            Local support services and  organizations             who are addressing GBV in the context. </vt:lpstr>
      <vt:lpstr>          Multi Sectoral Services for GBV Survivors </vt:lpstr>
      <vt:lpstr>.                What are the take away messages while                      producing a GBV content? </vt:lpstr>
      <vt:lpstr>                   Things to think about while producing  GBV content </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dc:title>
  <dc:creator>Michael Getachew</dc:creator>
  <cp:lastModifiedBy>GBV SC</cp:lastModifiedBy>
  <cp:revision>51</cp:revision>
  <dcterms:created xsi:type="dcterms:W3CDTF">2019-11-14T13:02:03Z</dcterms:created>
  <dcterms:modified xsi:type="dcterms:W3CDTF">2020-07-02T20:48:40Z</dcterms:modified>
</cp:coreProperties>
</file>