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heme/theme2.xml" ContentType="application/vnd.openxmlformats-officedocument.theme+xml"/>
  <Override PartName="/ppt/tags/tag14.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5.xml" ContentType="application/vnd.openxmlformats-officedocument.presentationml.tag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7"/>
  </p:notesMasterIdLst>
  <p:sldIdLst>
    <p:sldId id="256" r:id="rId5"/>
    <p:sldId id="265" r:id="rId6"/>
    <p:sldId id="266" r:id="rId7"/>
    <p:sldId id="270" r:id="rId8"/>
    <p:sldId id="271" r:id="rId9"/>
    <p:sldId id="275" r:id="rId10"/>
    <p:sldId id="268" r:id="rId11"/>
    <p:sldId id="560" r:id="rId12"/>
    <p:sldId id="561" r:id="rId13"/>
    <p:sldId id="562" r:id="rId14"/>
    <p:sldId id="563" r:id="rId15"/>
    <p:sldId id="312" r:id="rId16"/>
  </p:sldIdLst>
  <p:sldSz cx="9144000" cy="6858000" type="screen4x3"/>
  <p:notesSz cx="6724650" cy="9774238"/>
  <p:custDataLst>
    <p:tags r:id="rId1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an Kipwola" initials="JK" lastIdx="3" clrIdx="0">
    <p:extLst>
      <p:ext uri="{19B8F6BF-5375-455C-9EA6-DF929625EA0E}">
        <p15:presenceInfo xmlns:p15="http://schemas.microsoft.com/office/powerpoint/2012/main" userId="S-1-5-21-889838981-920820592-1903951286-70077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983" autoAdjust="0"/>
    <p:restoredTop sz="93722" autoAdjust="0"/>
  </p:normalViewPr>
  <p:slideViewPr>
    <p:cSldViewPr>
      <p:cViewPr varScale="1">
        <p:scale>
          <a:sx n="61" d="100"/>
          <a:sy n="61" d="100"/>
        </p:scale>
        <p:origin x="1692" y="78"/>
      </p:cViewPr>
      <p:guideLst>
        <p:guide orient="horz" pos="2160"/>
        <p:guide pos="2880"/>
      </p:guideLst>
    </p:cSldViewPr>
  </p:slideViewPr>
  <p:notesTextViewPr>
    <p:cViewPr>
      <p:scale>
        <a:sx n="1" d="1"/>
        <a:sy n="1" d="1"/>
      </p:scale>
      <p:origin x="0" y="0"/>
    </p:cViewPr>
  </p:notesTextViewPr>
  <p:sorterViewPr>
    <p:cViewPr>
      <p:scale>
        <a:sx n="100" d="100"/>
        <a:sy n="100" d="100"/>
      </p:scale>
      <p:origin x="0" y="-7531"/>
    </p:cViewPr>
  </p:sorterViewPr>
  <p:notesViewPr>
    <p:cSldViewPr>
      <p:cViewPr varScale="1">
        <p:scale>
          <a:sx n="58" d="100"/>
          <a:sy n="58" d="100"/>
        </p:scale>
        <p:origin x="2736" y="5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14015" cy="488712"/>
          </a:xfrm>
          <a:prstGeom prst="rect">
            <a:avLst/>
          </a:prstGeom>
        </p:spPr>
        <p:txBody>
          <a:bodyPr vert="horz" lIns="96478" tIns="48239" rIns="96478" bIns="48239" rtlCol="0"/>
          <a:lstStyle>
            <a:lvl1pPr algn="l">
              <a:defRPr sz="1300"/>
            </a:lvl1pPr>
          </a:lstStyle>
          <a:p>
            <a:endParaRPr lang="en-US" dirty="0"/>
          </a:p>
        </p:txBody>
      </p:sp>
      <p:sp>
        <p:nvSpPr>
          <p:cNvPr id="3" name="Date Placeholder 2"/>
          <p:cNvSpPr>
            <a:spLocks noGrp="1"/>
          </p:cNvSpPr>
          <p:nvPr>
            <p:ph type="dt" idx="1"/>
          </p:nvPr>
        </p:nvSpPr>
        <p:spPr>
          <a:xfrm>
            <a:off x="3809080" y="0"/>
            <a:ext cx="2914015" cy="488712"/>
          </a:xfrm>
          <a:prstGeom prst="rect">
            <a:avLst/>
          </a:prstGeom>
        </p:spPr>
        <p:txBody>
          <a:bodyPr vert="horz" lIns="96478" tIns="48239" rIns="96478" bIns="48239" rtlCol="0"/>
          <a:lstStyle>
            <a:lvl1pPr algn="r">
              <a:defRPr sz="1300"/>
            </a:lvl1pPr>
          </a:lstStyle>
          <a:p>
            <a:fld id="{5BC4AF1F-E220-1045-9FEA-FBC403CF3798}" type="datetimeFigureOut">
              <a:rPr lang="en-US" smtClean="0"/>
              <a:t>5/18/2021</a:t>
            </a:fld>
            <a:endParaRPr lang="en-US" dirty="0"/>
          </a:p>
        </p:txBody>
      </p:sp>
      <p:sp>
        <p:nvSpPr>
          <p:cNvPr id="4" name="Slide Image Placeholder 3"/>
          <p:cNvSpPr>
            <a:spLocks noGrp="1" noRot="1" noChangeAspect="1"/>
          </p:cNvSpPr>
          <p:nvPr>
            <p:ph type="sldImg" idx="2"/>
          </p:nvPr>
        </p:nvSpPr>
        <p:spPr>
          <a:xfrm>
            <a:off x="922338" y="735013"/>
            <a:ext cx="4881562" cy="3662362"/>
          </a:xfrm>
          <a:prstGeom prst="rect">
            <a:avLst/>
          </a:prstGeom>
          <a:noFill/>
          <a:ln w="12700">
            <a:solidFill>
              <a:prstClr val="black"/>
            </a:solidFill>
          </a:ln>
        </p:spPr>
        <p:txBody>
          <a:bodyPr vert="horz" lIns="96478" tIns="48239" rIns="96478" bIns="48239" rtlCol="0" anchor="ctr"/>
          <a:lstStyle/>
          <a:p>
            <a:endParaRPr lang="en-US" dirty="0"/>
          </a:p>
        </p:txBody>
      </p:sp>
      <p:sp>
        <p:nvSpPr>
          <p:cNvPr id="5" name="Notes Placeholder 4"/>
          <p:cNvSpPr>
            <a:spLocks noGrp="1"/>
          </p:cNvSpPr>
          <p:nvPr>
            <p:ph type="body" sz="quarter" idx="3"/>
          </p:nvPr>
        </p:nvSpPr>
        <p:spPr>
          <a:xfrm>
            <a:off x="672466" y="4642763"/>
            <a:ext cx="5379720" cy="4398407"/>
          </a:xfrm>
          <a:prstGeom prst="rect">
            <a:avLst/>
          </a:prstGeom>
        </p:spPr>
        <p:txBody>
          <a:bodyPr vert="horz" lIns="96478" tIns="48239" rIns="96478" bIns="4823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283830"/>
            <a:ext cx="2914015" cy="488712"/>
          </a:xfrm>
          <a:prstGeom prst="rect">
            <a:avLst/>
          </a:prstGeom>
        </p:spPr>
        <p:txBody>
          <a:bodyPr vert="horz" lIns="96478" tIns="48239" rIns="96478" bIns="48239" rtlCol="0" anchor="b"/>
          <a:lstStyle>
            <a:lvl1pPr algn="l">
              <a:defRPr sz="1300"/>
            </a:lvl1pPr>
          </a:lstStyle>
          <a:p>
            <a:endParaRPr lang="en-US" dirty="0"/>
          </a:p>
        </p:txBody>
      </p:sp>
      <p:sp>
        <p:nvSpPr>
          <p:cNvPr id="7" name="Slide Number Placeholder 6"/>
          <p:cNvSpPr>
            <a:spLocks noGrp="1"/>
          </p:cNvSpPr>
          <p:nvPr>
            <p:ph type="sldNum" sz="quarter" idx="5"/>
          </p:nvPr>
        </p:nvSpPr>
        <p:spPr>
          <a:xfrm>
            <a:off x="3809080" y="9283830"/>
            <a:ext cx="2914015" cy="488712"/>
          </a:xfrm>
          <a:prstGeom prst="rect">
            <a:avLst/>
          </a:prstGeom>
        </p:spPr>
        <p:txBody>
          <a:bodyPr vert="horz" lIns="96478" tIns="48239" rIns="96478" bIns="48239" rtlCol="0" anchor="b"/>
          <a:lstStyle>
            <a:lvl1pPr algn="r">
              <a:defRPr sz="1300"/>
            </a:lvl1pPr>
          </a:lstStyle>
          <a:p>
            <a:fld id="{2341723E-57F1-6C4B-A8F6-AC461A7618F7}" type="slidenum">
              <a:rPr lang="en-US" smtClean="0"/>
              <a:t>‹#›</a:t>
            </a:fld>
            <a:endParaRPr lang="en-US" dirty="0"/>
          </a:p>
        </p:txBody>
      </p:sp>
    </p:spTree>
    <p:extLst>
      <p:ext uri="{BB962C8B-B14F-4D97-AF65-F5344CB8AC3E}">
        <p14:creationId xmlns:p14="http://schemas.microsoft.com/office/powerpoint/2010/main" val="146282626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Change picture</a:t>
            </a:r>
            <a:r>
              <a:rPr lang="en-US" baseline="0" dirty="0"/>
              <a:t> for each session</a:t>
            </a:r>
            <a:endParaRPr lang="en-US" dirty="0"/>
          </a:p>
        </p:txBody>
      </p:sp>
      <p:sp>
        <p:nvSpPr>
          <p:cNvPr id="4" name="Slide Number Placeholder 3"/>
          <p:cNvSpPr>
            <a:spLocks noGrp="1"/>
          </p:cNvSpPr>
          <p:nvPr>
            <p:ph type="sldNum" sz="quarter" idx="10"/>
          </p:nvPr>
        </p:nvSpPr>
        <p:spPr/>
        <p:txBody>
          <a:bodyPr/>
          <a:lstStyle/>
          <a:p>
            <a:fld id="{2341723E-57F1-6C4B-A8F6-AC461A7618F7}" type="slidenum">
              <a:rPr lang="en-US" smtClean="0"/>
              <a:t>1</a:t>
            </a:fld>
            <a:endParaRPr lang="en-US" dirty="0"/>
          </a:p>
        </p:txBody>
      </p:sp>
    </p:spTree>
    <p:extLst>
      <p:ext uri="{BB962C8B-B14F-4D97-AF65-F5344CB8AC3E}">
        <p14:creationId xmlns:p14="http://schemas.microsoft.com/office/powerpoint/2010/main" val="8613030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l" eaLnBrk="0" fontAlgn="base" hangingPunct="0">
              <a:spcAft>
                <a:spcPct val="0"/>
              </a:spcAft>
            </a:pPr>
            <a:r>
              <a:rPr lang="en-US" altLang="en-US" kern="0" dirty="0">
                <a:solidFill>
                  <a:srgbClr val="000000"/>
                </a:solidFill>
              </a:rPr>
              <a:t>Situ</a:t>
            </a:r>
            <a:r>
              <a:rPr lang="en-US" altLang="en-US" sz="1200" kern="0" dirty="0">
                <a:solidFill>
                  <a:srgbClr val="000000"/>
                </a:solidFill>
              </a:rPr>
              <a:t>ation</a:t>
            </a:r>
            <a:r>
              <a:rPr lang="en-US" altLang="en-US" sz="1200" kern="0" dirty="0">
                <a:solidFill>
                  <a:srgbClr val="000000"/>
                </a:solidFill>
                <a:latin typeface="Calibri" panose="020F0502020204030204" pitchFamily="34" charset="0"/>
              </a:rPr>
              <a:t> that </a:t>
            </a:r>
            <a:r>
              <a:rPr lang="en-US" altLang="en-US" sz="1200" b="1" u="sng" kern="0" dirty="0">
                <a:solidFill>
                  <a:srgbClr val="000000"/>
                </a:solidFill>
                <a:latin typeface="Calibri" panose="020F0502020204030204" pitchFamily="34" charset="0"/>
              </a:rPr>
              <a:t>threatens the lives and well-being </a:t>
            </a:r>
            <a:r>
              <a:rPr lang="en-US" altLang="en-US" sz="1200" kern="0" dirty="0">
                <a:solidFill>
                  <a:srgbClr val="000000"/>
                </a:solidFill>
                <a:latin typeface="Calibri" panose="020F0502020204030204" pitchFamily="34" charset="0"/>
              </a:rPr>
              <a:t>of </a:t>
            </a:r>
            <a:r>
              <a:rPr lang="en-US" altLang="en-US" sz="1200" b="1" u="sng" kern="0" dirty="0">
                <a:solidFill>
                  <a:srgbClr val="000000"/>
                </a:solidFill>
                <a:latin typeface="Calibri" panose="020F0502020204030204" pitchFamily="34" charset="0"/>
              </a:rPr>
              <a:t>large numbers </a:t>
            </a:r>
            <a:r>
              <a:rPr lang="en-US" altLang="en-US" sz="1200" kern="0" dirty="0">
                <a:solidFill>
                  <a:srgbClr val="000000"/>
                </a:solidFill>
                <a:latin typeface="Calibri" panose="020F0502020204030204" pitchFamily="34" charset="0"/>
              </a:rPr>
              <a:t>of a population and requires </a:t>
            </a:r>
            <a:r>
              <a:rPr lang="en-US" altLang="en-US" sz="1200" b="1" u="sng" kern="0" dirty="0">
                <a:solidFill>
                  <a:srgbClr val="000000"/>
                </a:solidFill>
                <a:latin typeface="Calibri" panose="020F0502020204030204" pitchFamily="34" charset="0"/>
              </a:rPr>
              <a:t>extraordinary action </a:t>
            </a:r>
            <a:r>
              <a:rPr lang="en-US" altLang="en-US" sz="1200" kern="0" dirty="0">
                <a:solidFill>
                  <a:srgbClr val="000000"/>
                </a:solidFill>
                <a:latin typeface="Calibri" panose="020F0502020204030204" pitchFamily="34" charset="0"/>
              </a:rPr>
              <a:t>to ensure their survival, care and protection. </a:t>
            </a:r>
          </a:p>
          <a:p>
            <a:pPr lvl="0" algn="l" eaLnBrk="0" fontAlgn="base" hangingPunct="0">
              <a:spcAft>
                <a:spcPct val="0"/>
              </a:spcAft>
            </a:pPr>
            <a:r>
              <a:rPr lang="en-US" altLang="en-US" sz="1200" kern="0" dirty="0">
                <a:solidFill>
                  <a:srgbClr val="000000"/>
                </a:solidFill>
                <a:latin typeface="Calibri" panose="020F0502020204030204" pitchFamily="34" charset="0"/>
              </a:rPr>
              <a:t>E.g. Natural Disaster or Armed Conflict </a:t>
            </a:r>
          </a:p>
          <a:p>
            <a:endParaRPr lang="en-US" dirty="0"/>
          </a:p>
        </p:txBody>
      </p:sp>
      <p:sp>
        <p:nvSpPr>
          <p:cNvPr id="4" name="Slide Number Placeholder 3"/>
          <p:cNvSpPr>
            <a:spLocks noGrp="1"/>
          </p:cNvSpPr>
          <p:nvPr>
            <p:ph type="sldNum" sz="quarter" idx="5"/>
          </p:nvPr>
        </p:nvSpPr>
        <p:spPr/>
        <p:txBody>
          <a:bodyPr/>
          <a:lstStyle/>
          <a:p>
            <a:fld id="{2341723E-57F1-6C4B-A8F6-AC461A7618F7}" type="slidenum">
              <a:rPr lang="en-US" smtClean="0"/>
              <a:t>6</a:t>
            </a:fld>
            <a:endParaRPr lang="en-US" dirty="0"/>
          </a:p>
        </p:txBody>
      </p:sp>
    </p:spTree>
    <p:extLst>
      <p:ext uri="{BB962C8B-B14F-4D97-AF65-F5344CB8AC3E}">
        <p14:creationId xmlns:p14="http://schemas.microsoft.com/office/powerpoint/2010/main" val="30475467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Generic</a:t>
            </a:r>
            <a:r>
              <a:rPr lang="en-AU" baseline="0" dirty="0"/>
              <a:t> end of session slide – Questions / Comments</a:t>
            </a:r>
            <a:endParaRPr lang="en-AU" dirty="0"/>
          </a:p>
        </p:txBody>
      </p:sp>
      <p:sp>
        <p:nvSpPr>
          <p:cNvPr id="4" name="Slide Number Placeholder 3"/>
          <p:cNvSpPr>
            <a:spLocks noGrp="1"/>
          </p:cNvSpPr>
          <p:nvPr>
            <p:ph type="sldNum" sz="quarter" idx="10"/>
          </p:nvPr>
        </p:nvSpPr>
        <p:spPr/>
        <p:txBody>
          <a:bodyPr/>
          <a:lstStyle/>
          <a:p>
            <a:fld id="{2341723E-57F1-6C4B-A8F6-AC461A7618F7}" type="slidenum">
              <a:rPr lang="en-US" smtClean="0"/>
              <a:t>12</a:t>
            </a:fld>
            <a:endParaRPr lang="en-US" dirty="0"/>
          </a:p>
        </p:txBody>
      </p:sp>
    </p:spTree>
    <p:extLst>
      <p:ext uri="{BB962C8B-B14F-4D97-AF65-F5344CB8AC3E}">
        <p14:creationId xmlns:p14="http://schemas.microsoft.com/office/powerpoint/2010/main" val="41033251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0CD73AC-58B8-4405-9C5C-E48937936C94}" type="datetimeFigureOut">
              <a:rPr lang="en-AU" smtClean="0"/>
              <a:t>18/05/2021</a:t>
            </a:fld>
            <a:endParaRPr lang="en-AU"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AU"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CACDD28-A43C-4922-A6E3-BC6CA59E12AE}" type="slidenum">
              <a:rPr lang="en-AU" smtClean="0"/>
              <a:t>‹#›</a:t>
            </a:fld>
            <a:endParaRPr lang="en-AU" dirty="0"/>
          </a:p>
        </p:txBody>
      </p:sp>
    </p:spTree>
    <p:custDataLst>
      <p:tags r:id="rId1"/>
    </p:custDataLst>
    <p:extLst>
      <p:ext uri="{BB962C8B-B14F-4D97-AF65-F5344CB8AC3E}">
        <p14:creationId xmlns:p14="http://schemas.microsoft.com/office/powerpoint/2010/main" val="25034522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0CD73AC-58B8-4405-9C5C-E48937936C94}" type="datetimeFigureOut">
              <a:rPr lang="en-AU" smtClean="0"/>
              <a:t>18/05/2021</a:t>
            </a:fld>
            <a:endParaRPr lang="en-AU"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AU"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CACDD28-A43C-4922-A6E3-BC6CA59E12AE}" type="slidenum">
              <a:rPr lang="en-AU" smtClean="0"/>
              <a:t>‹#›</a:t>
            </a:fld>
            <a:endParaRPr lang="en-AU" dirty="0"/>
          </a:p>
        </p:txBody>
      </p:sp>
    </p:spTree>
    <p:custDataLst>
      <p:tags r:id="rId1"/>
    </p:custDataLst>
    <p:extLst>
      <p:ext uri="{BB962C8B-B14F-4D97-AF65-F5344CB8AC3E}">
        <p14:creationId xmlns:p14="http://schemas.microsoft.com/office/powerpoint/2010/main" val="3626460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0CD73AC-58B8-4405-9C5C-E48937936C94}" type="datetimeFigureOut">
              <a:rPr lang="en-AU" smtClean="0"/>
              <a:t>18/05/2021</a:t>
            </a:fld>
            <a:endParaRPr lang="en-AU"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AU"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CACDD28-A43C-4922-A6E3-BC6CA59E12AE}" type="slidenum">
              <a:rPr lang="en-AU" smtClean="0"/>
              <a:t>‹#›</a:t>
            </a:fld>
            <a:endParaRPr lang="en-AU" dirty="0"/>
          </a:p>
        </p:txBody>
      </p:sp>
    </p:spTree>
    <p:custDataLst>
      <p:tags r:id="rId1"/>
    </p:custDataLst>
    <p:extLst>
      <p:ext uri="{BB962C8B-B14F-4D97-AF65-F5344CB8AC3E}">
        <p14:creationId xmlns:p14="http://schemas.microsoft.com/office/powerpoint/2010/main" val="28112228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lvl1pPr>
              <a:defRPr>
                <a:solidFill>
                  <a:schemeClr val="bg1">
                    <a:lumMod val="50000"/>
                  </a:schemeClr>
                </a:solidFill>
              </a:defRPr>
            </a:lvl1pPr>
            <a:lvl2pPr>
              <a:defRPr>
                <a:solidFill>
                  <a:schemeClr val="bg1">
                    <a:lumMod val="50000"/>
                  </a:schemeClr>
                </a:solidFill>
              </a:defRPr>
            </a:lvl2pPr>
            <a:lvl3pPr>
              <a:defRPr>
                <a:solidFill>
                  <a:schemeClr val="bg1">
                    <a:lumMod val="50000"/>
                  </a:schemeClr>
                </a:solidFill>
              </a:defRPr>
            </a:lvl3pPr>
            <a:lvl4pPr>
              <a:defRPr>
                <a:solidFill>
                  <a:schemeClr val="bg1">
                    <a:lumMod val="50000"/>
                  </a:schemeClr>
                </a:solidFill>
              </a:defRPr>
            </a:lvl4pPr>
            <a:lvl5pPr>
              <a:defRPr>
                <a:solidFill>
                  <a:schemeClr val="bg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0CD73AC-58B8-4405-9C5C-E48937936C94}" type="datetimeFigureOut">
              <a:rPr lang="en-AU" smtClean="0"/>
              <a:t>18/05/2021</a:t>
            </a:fld>
            <a:endParaRPr lang="en-AU"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AU"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CACDD28-A43C-4922-A6E3-BC6CA59E12AE}" type="slidenum">
              <a:rPr lang="en-AU" smtClean="0"/>
              <a:t>‹#›</a:t>
            </a:fld>
            <a:endParaRPr lang="en-AU" dirty="0"/>
          </a:p>
        </p:txBody>
      </p:sp>
    </p:spTree>
    <p:custDataLst>
      <p:tags r:id="rId1"/>
    </p:custDataLst>
    <p:extLst>
      <p:ext uri="{BB962C8B-B14F-4D97-AF65-F5344CB8AC3E}">
        <p14:creationId xmlns:p14="http://schemas.microsoft.com/office/powerpoint/2010/main" val="19854984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0CD73AC-58B8-4405-9C5C-E48937936C94}" type="datetimeFigureOut">
              <a:rPr lang="en-AU" smtClean="0"/>
              <a:t>18/05/2021</a:t>
            </a:fld>
            <a:endParaRPr lang="en-AU"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AU"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CACDD28-A43C-4922-A6E3-BC6CA59E12AE}" type="slidenum">
              <a:rPr lang="en-AU" smtClean="0"/>
              <a:t>‹#›</a:t>
            </a:fld>
            <a:endParaRPr lang="en-AU" dirty="0"/>
          </a:p>
        </p:txBody>
      </p:sp>
    </p:spTree>
    <p:custDataLst>
      <p:tags r:id="rId1"/>
    </p:custDataLst>
    <p:extLst>
      <p:ext uri="{BB962C8B-B14F-4D97-AF65-F5344CB8AC3E}">
        <p14:creationId xmlns:p14="http://schemas.microsoft.com/office/powerpoint/2010/main" val="15551654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40CD73AC-58B8-4405-9C5C-E48937936C94}" type="datetimeFigureOut">
              <a:rPr lang="en-AU" smtClean="0"/>
              <a:t>18/05/2021</a:t>
            </a:fld>
            <a:endParaRPr lang="en-AU"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AU"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CACDD28-A43C-4922-A6E3-BC6CA59E12AE}" type="slidenum">
              <a:rPr lang="en-AU" smtClean="0"/>
              <a:t>‹#›</a:t>
            </a:fld>
            <a:endParaRPr lang="en-AU" dirty="0"/>
          </a:p>
        </p:txBody>
      </p:sp>
    </p:spTree>
    <p:custDataLst>
      <p:tags r:id="rId1"/>
    </p:custDataLst>
    <p:extLst>
      <p:ext uri="{BB962C8B-B14F-4D97-AF65-F5344CB8AC3E}">
        <p14:creationId xmlns:p14="http://schemas.microsoft.com/office/powerpoint/2010/main" val="530528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40CD73AC-58B8-4405-9C5C-E48937936C94}" type="datetimeFigureOut">
              <a:rPr lang="en-AU" smtClean="0"/>
              <a:t>18/05/2021</a:t>
            </a:fld>
            <a:endParaRPr lang="en-AU"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AU"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9CACDD28-A43C-4922-A6E3-BC6CA59E12AE}" type="slidenum">
              <a:rPr lang="en-AU" smtClean="0"/>
              <a:t>‹#›</a:t>
            </a:fld>
            <a:endParaRPr lang="en-AU" dirty="0"/>
          </a:p>
        </p:txBody>
      </p:sp>
    </p:spTree>
    <p:custDataLst>
      <p:tags r:id="rId1"/>
    </p:custDataLst>
    <p:extLst>
      <p:ext uri="{BB962C8B-B14F-4D97-AF65-F5344CB8AC3E}">
        <p14:creationId xmlns:p14="http://schemas.microsoft.com/office/powerpoint/2010/main" val="250474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40CD73AC-58B8-4405-9C5C-E48937936C94}" type="datetimeFigureOut">
              <a:rPr lang="en-AU" smtClean="0"/>
              <a:t>18/05/2021</a:t>
            </a:fld>
            <a:endParaRPr lang="en-AU"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AU"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9CACDD28-A43C-4922-A6E3-BC6CA59E12AE}" type="slidenum">
              <a:rPr lang="en-AU" smtClean="0"/>
              <a:t>‹#›</a:t>
            </a:fld>
            <a:endParaRPr lang="en-AU" dirty="0"/>
          </a:p>
        </p:txBody>
      </p:sp>
    </p:spTree>
    <p:custDataLst>
      <p:tags r:id="rId1"/>
    </p:custDataLst>
    <p:extLst>
      <p:ext uri="{BB962C8B-B14F-4D97-AF65-F5344CB8AC3E}">
        <p14:creationId xmlns:p14="http://schemas.microsoft.com/office/powerpoint/2010/main" val="39162603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40CD73AC-58B8-4405-9C5C-E48937936C94}" type="datetimeFigureOut">
              <a:rPr lang="en-AU" smtClean="0"/>
              <a:t>18/05/2021</a:t>
            </a:fld>
            <a:endParaRPr lang="en-AU"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AU"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9CACDD28-A43C-4922-A6E3-BC6CA59E12AE}" type="slidenum">
              <a:rPr lang="en-AU" smtClean="0"/>
              <a:t>‹#›</a:t>
            </a:fld>
            <a:endParaRPr lang="en-AU" dirty="0"/>
          </a:p>
        </p:txBody>
      </p:sp>
    </p:spTree>
    <p:custDataLst>
      <p:tags r:id="rId1"/>
    </p:custDataLst>
    <p:extLst>
      <p:ext uri="{BB962C8B-B14F-4D97-AF65-F5344CB8AC3E}">
        <p14:creationId xmlns:p14="http://schemas.microsoft.com/office/powerpoint/2010/main" val="15926902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40CD73AC-58B8-4405-9C5C-E48937936C94}" type="datetimeFigureOut">
              <a:rPr lang="en-AU" smtClean="0"/>
              <a:t>18/05/2021</a:t>
            </a:fld>
            <a:endParaRPr lang="en-AU"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AU"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CACDD28-A43C-4922-A6E3-BC6CA59E12AE}" type="slidenum">
              <a:rPr lang="en-AU" smtClean="0"/>
              <a:t>‹#›</a:t>
            </a:fld>
            <a:endParaRPr lang="en-AU" dirty="0"/>
          </a:p>
        </p:txBody>
      </p:sp>
    </p:spTree>
    <p:custDataLst>
      <p:tags r:id="rId1"/>
    </p:custDataLst>
    <p:extLst>
      <p:ext uri="{BB962C8B-B14F-4D97-AF65-F5344CB8AC3E}">
        <p14:creationId xmlns:p14="http://schemas.microsoft.com/office/powerpoint/2010/main" val="1384350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40CD73AC-58B8-4405-9C5C-E48937936C94}" type="datetimeFigureOut">
              <a:rPr lang="en-AU" smtClean="0"/>
              <a:t>18/05/2021</a:t>
            </a:fld>
            <a:endParaRPr lang="en-AU"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AU"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CACDD28-A43C-4922-A6E3-BC6CA59E12AE}" type="slidenum">
              <a:rPr lang="en-AU" smtClean="0"/>
              <a:t>‹#›</a:t>
            </a:fld>
            <a:endParaRPr lang="en-AU" dirty="0"/>
          </a:p>
        </p:txBody>
      </p:sp>
    </p:spTree>
    <p:custDataLst>
      <p:tags r:id="rId1"/>
    </p:custDataLst>
    <p:extLst>
      <p:ext uri="{BB962C8B-B14F-4D97-AF65-F5344CB8AC3E}">
        <p14:creationId xmlns:p14="http://schemas.microsoft.com/office/powerpoint/2010/main" val="10461319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pic>
        <p:nvPicPr>
          <p:cNvPr id="2051" name="Picture 3"/>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79512" y="4533268"/>
            <a:ext cx="8964488" cy="23247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3"/>
    </p:custDataLst>
    <p:extLst>
      <p:ext uri="{BB962C8B-B14F-4D97-AF65-F5344CB8AC3E}">
        <p14:creationId xmlns:p14="http://schemas.microsoft.com/office/powerpoint/2010/main" val="348462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rgbClr val="7030A0"/>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14.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15.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35496" y="19348"/>
            <a:ext cx="9108504" cy="1080193"/>
          </a:xfrm>
        </p:spPr>
        <p:txBody>
          <a:bodyPr>
            <a:normAutofit fontScale="90000"/>
          </a:bodyPr>
          <a:lstStyle/>
          <a:p>
            <a:r>
              <a:rPr lang="en-US" sz="3600" b="1" dirty="0"/>
              <a:t>Child Protection Area of responsibility </a:t>
            </a:r>
            <a:br>
              <a:rPr lang="en-US" sz="3600" b="1" dirty="0"/>
            </a:br>
            <a:r>
              <a:rPr lang="en-US" sz="3600" b="1" dirty="0"/>
              <a:t>GBV Briefing</a:t>
            </a:r>
          </a:p>
        </p:txBody>
      </p:sp>
      <p:pic>
        <p:nvPicPr>
          <p:cNvPr id="4" name="Picture 3"/>
          <p:cNvPicPr>
            <a:picLocks noChangeAspect="1"/>
          </p:cNvPicPr>
          <p:nvPr/>
        </p:nvPicPr>
        <p:blipFill>
          <a:blip r:embed="rId4"/>
          <a:stretch>
            <a:fillRect/>
          </a:stretch>
        </p:blipFill>
        <p:spPr>
          <a:xfrm>
            <a:off x="1133364" y="1019883"/>
            <a:ext cx="6552728" cy="3697611"/>
          </a:xfrm>
          <a:prstGeom prst="rect">
            <a:avLst/>
          </a:prstGeom>
        </p:spPr>
      </p:pic>
      <p:sp>
        <p:nvSpPr>
          <p:cNvPr id="3" name="Rectangle 2">
            <a:extLst>
              <a:ext uri="{FF2B5EF4-FFF2-40B4-BE49-F238E27FC236}">
                <a16:creationId xmlns:a16="http://schemas.microsoft.com/office/drawing/2014/main" id="{0CD118DF-7A38-427D-B246-DCC27316A7C4}"/>
              </a:ext>
            </a:extLst>
          </p:cNvPr>
          <p:cNvSpPr/>
          <p:nvPr/>
        </p:nvSpPr>
        <p:spPr>
          <a:xfrm>
            <a:off x="1103243" y="5013176"/>
            <a:ext cx="7213173" cy="369332"/>
          </a:xfrm>
          <a:prstGeom prst="rect">
            <a:avLst/>
          </a:prstGeom>
        </p:spPr>
        <p:txBody>
          <a:bodyPr wrap="square">
            <a:spAutoFit/>
          </a:bodyPr>
          <a:lstStyle/>
          <a:p>
            <a:r>
              <a:rPr lang="en-US" altLang="en-US" b="1" dirty="0">
                <a:solidFill>
                  <a:srgbClr val="7030A0"/>
                </a:solidFill>
                <a:latin typeface="+mj-lt"/>
                <a:ea typeface="+mj-ea"/>
                <a:cs typeface="+mj-cs"/>
              </a:rPr>
              <a:t>Enhancing CP coordination and response in humanitarian settings </a:t>
            </a:r>
            <a:endParaRPr lang="en-US" b="1" dirty="0">
              <a:solidFill>
                <a:srgbClr val="7030A0"/>
              </a:solidFill>
              <a:latin typeface="+mj-lt"/>
              <a:ea typeface="+mj-ea"/>
              <a:cs typeface="+mj-cs"/>
            </a:endParaRPr>
          </a:p>
        </p:txBody>
      </p:sp>
    </p:spTree>
    <p:custDataLst>
      <p:tags r:id="rId1"/>
    </p:custDataLst>
    <p:extLst>
      <p:ext uri="{BB962C8B-B14F-4D97-AF65-F5344CB8AC3E}">
        <p14:creationId xmlns:p14="http://schemas.microsoft.com/office/powerpoint/2010/main" val="41773769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2" name="Title 1"/>
          <p:cNvSpPr>
            <a:spLocks noGrp="1"/>
          </p:cNvSpPr>
          <p:nvPr>
            <p:ph type="ctrTitle"/>
          </p:nvPr>
        </p:nvSpPr>
        <p:spPr>
          <a:xfrm>
            <a:off x="152400" y="76201"/>
            <a:ext cx="8763000" cy="1066800"/>
          </a:xfrm>
        </p:spPr>
        <p:txBody>
          <a:bodyPr>
            <a:normAutofit/>
          </a:bodyPr>
          <a:lstStyle/>
          <a:p>
            <a:r>
              <a:rPr lang="en-US" sz="4000" b="1" dirty="0">
                <a:solidFill>
                  <a:schemeClr val="accent3"/>
                </a:solidFill>
                <a:cs typeface="Times New Roman" pitchFamily="18" charset="0"/>
              </a:rPr>
              <a:t>Guidelines for interviewing children</a:t>
            </a:r>
          </a:p>
        </p:txBody>
      </p:sp>
      <p:sp>
        <p:nvSpPr>
          <p:cNvPr id="3" name="Subtitle 2"/>
          <p:cNvSpPr>
            <a:spLocks noGrp="1"/>
          </p:cNvSpPr>
          <p:nvPr>
            <p:ph type="subTitle" idx="1"/>
          </p:nvPr>
        </p:nvSpPr>
        <p:spPr>
          <a:xfrm>
            <a:off x="152400" y="1676398"/>
            <a:ext cx="8839200" cy="4992962"/>
          </a:xfrm>
        </p:spPr>
        <p:txBody>
          <a:bodyPr>
            <a:normAutofit fontScale="55000" lnSpcReduction="20000"/>
          </a:bodyPr>
          <a:lstStyle/>
          <a:p>
            <a:pPr marL="514350" indent="-514350" algn="l" eaLnBrk="0" fontAlgn="base" hangingPunct="0">
              <a:spcAft>
                <a:spcPct val="0"/>
              </a:spcAft>
              <a:buFont typeface="+mj-lt"/>
              <a:buAutoNum type="arabicPeriod"/>
              <a:defRPr/>
            </a:pPr>
            <a:r>
              <a:rPr lang="en-US" kern="0" dirty="0">
                <a:solidFill>
                  <a:srgbClr val="000000"/>
                </a:solidFill>
              </a:rPr>
              <a:t> Do no harm to any child; avoid questions, attitudes or comments that are judgmental, insensitive to cultural values, that place a child in danger or expose a child to humiliation, or that reactivate a child's pain and grief from traumatic events.</a:t>
            </a:r>
          </a:p>
          <a:p>
            <a:pPr marL="514350" indent="-514350" algn="l" eaLnBrk="0" fontAlgn="base" hangingPunct="0">
              <a:spcAft>
                <a:spcPct val="0"/>
              </a:spcAft>
              <a:buFont typeface="+mj-lt"/>
              <a:buAutoNum type="arabicPeriod"/>
              <a:defRPr/>
            </a:pPr>
            <a:endParaRPr lang="en-US" kern="0" dirty="0">
              <a:solidFill>
                <a:srgbClr val="000000"/>
              </a:solidFill>
            </a:endParaRPr>
          </a:p>
          <a:p>
            <a:pPr marL="514350" indent="-514350" algn="l" eaLnBrk="0" fontAlgn="base" hangingPunct="0">
              <a:spcAft>
                <a:spcPct val="0"/>
              </a:spcAft>
              <a:buFont typeface="+mj-lt"/>
              <a:buAutoNum type="arabicPeriod"/>
              <a:defRPr/>
            </a:pPr>
            <a:r>
              <a:rPr lang="en-US" kern="0" dirty="0">
                <a:solidFill>
                  <a:srgbClr val="000000"/>
                </a:solidFill>
              </a:rPr>
              <a:t> Do not discriminate in choosing children to interview because of sex, race, age, religion, status, educational background or physical abilities.</a:t>
            </a:r>
          </a:p>
          <a:p>
            <a:pPr marL="514350" indent="-514350" algn="l" eaLnBrk="0" fontAlgn="base" hangingPunct="0">
              <a:spcAft>
                <a:spcPct val="0"/>
              </a:spcAft>
              <a:buFont typeface="+mj-lt"/>
              <a:buAutoNum type="arabicPeriod"/>
              <a:defRPr/>
            </a:pPr>
            <a:endParaRPr lang="en-US" kern="0" dirty="0">
              <a:solidFill>
                <a:srgbClr val="000000"/>
              </a:solidFill>
            </a:endParaRPr>
          </a:p>
          <a:p>
            <a:pPr marL="514350" indent="-514350" algn="l" eaLnBrk="0" fontAlgn="base" hangingPunct="0">
              <a:spcAft>
                <a:spcPct val="0"/>
              </a:spcAft>
              <a:buFont typeface="+mj-lt"/>
              <a:buAutoNum type="arabicPeriod"/>
              <a:defRPr/>
            </a:pPr>
            <a:r>
              <a:rPr lang="en-US" kern="0" dirty="0">
                <a:solidFill>
                  <a:srgbClr val="000000"/>
                </a:solidFill>
              </a:rPr>
              <a:t>No staging: Do not ask children to tell a story or take an action that is not part of their own history.</a:t>
            </a:r>
          </a:p>
          <a:p>
            <a:pPr marL="514350" indent="-514350" algn="l" eaLnBrk="0" fontAlgn="base" hangingPunct="0">
              <a:spcAft>
                <a:spcPct val="0"/>
              </a:spcAft>
              <a:buFont typeface="+mj-lt"/>
              <a:buAutoNum type="arabicPeriod"/>
              <a:defRPr/>
            </a:pPr>
            <a:endParaRPr lang="en-US" kern="0" dirty="0">
              <a:solidFill>
                <a:srgbClr val="000000"/>
              </a:solidFill>
            </a:endParaRPr>
          </a:p>
          <a:p>
            <a:pPr marL="514350" indent="-514350" algn="l" eaLnBrk="0" fontAlgn="base" hangingPunct="0">
              <a:spcAft>
                <a:spcPct val="0"/>
              </a:spcAft>
              <a:buFont typeface="+mj-lt"/>
              <a:buAutoNum type="arabicPeriod"/>
              <a:defRPr/>
            </a:pPr>
            <a:r>
              <a:rPr lang="en-US" kern="0" dirty="0">
                <a:solidFill>
                  <a:srgbClr val="000000"/>
                </a:solidFill>
              </a:rPr>
              <a:t> Ensure that the child or guardian knows they are talking with a reporter. Explain the purpose of the interview and its intended use.</a:t>
            </a:r>
          </a:p>
          <a:p>
            <a:pPr marL="514350" indent="-514350" algn="l" eaLnBrk="0" fontAlgn="base" hangingPunct="0">
              <a:spcAft>
                <a:spcPct val="0"/>
              </a:spcAft>
              <a:buFont typeface="+mj-lt"/>
              <a:buAutoNum type="arabicPeriod"/>
              <a:defRPr/>
            </a:pPr>
            <a:endParaRPr lang="en-US" kern="0" dirty="0">
              <a:solidFill>
                <a:srgbClr val="000000"/>
              </a:solidFill>
            </a:endParaRPr>
          </a:p>
          <a:p>
            <a:pPr marL="514350" indent="-514350" algn="l" eaLnBrk="0" fontAlgn="base" hangingPunct="0">
              <a:spcAft>
                <a:spcPct val="0"/>
              </a:spcAft>
              <a:buFont typeface="+mj-lt"/>
              <a:buAutoNum type="arabicPeriod"/>
              <a:defRPr/>
            </a:pPr>
            <a:r>
              <a:rPr lang="en-US" kern="0" dirty="0">
                <a:solidFill>
                  <a:srgbClr val="000000"/>
                </a:solidFill>
              </a:rPr>
              <a:t>Obtain permission from the child and his or her guardian for all interviews, videotaping and, when possible, for documentary photographs.</a:t>
            </a:r>
          </a:p>
          <a:p>
            <a:pPr algn="l" eaLnBrk="0" fontAlgn="base" hangingPunct="0">
              <a:spcAft>
                <a:spcPct val="0"/>
              </a:spcAft>
              <a:defRPr/>
            </a:pPr>
            <a:r>
              <a:rPr lang="en-US" kern="0" dirty="0">
                <a:solidFill>
                  <a:srgbClr val="000000"/>
                </a:solidFill>
              </a:rPr>
              <a:t>          When possible and appropriate, this permission should be in writing. </a:t>
            </a:r>
          </a:p>
          <a:p>
            <a:pPr algn="l" eaLnBrk="0" fontAlgn="base" hangingPunct="0">
              <a:spcAft>
                <a:spcPct val="0"/>
              </a:spcAft>
              <a:defRPr/>
            </a:pPr>
            <a:endParaRPr lang="en-US" kern="0" dirty="0">
              <a:solidFill>
                <a:srgbClr val="000000"/>
              </a:solidFill>
            </a:endParaRPr>
          </a:p>
          <a:p>
            <a:pPr algn="l" eaLnBrk="0" fontAlgn="base" hangingPunct="0">
              <a:spcAft>
                <a:spcPct val="0"/>
              </a:spcAft>
              <a:defRPr/>
            </a:pPr>
            <a:r>
              <a:rPr lang="en-US" kern="0" dirty="0">
                <a:solidFill>
                  <a:srgbClr val="000000"/>
                </a:solidFill>
              </a:rPr>
              <a:t>6.  Pay attention to where and how the child is interviewed. Limit the number of interviewers and photographers. </a:t>
            </a:r>
          </a:p>
          <a:p>
            <a:pPr marL="285750" indent="-285750" algn="l">
              <a:buFont typeface="Arial" panose="020B0604020202020204" pitchFamily="34" charset="0"/>
              <a:buChar char="•"/>
            </a:pPr>
            <a:endParaRPr lang="en-US" sz="1700" dirty="0"/>
          </a:p>
        </p:txBody>
      </p:sp>
    </p:spTree>
    <p:extLst>
      <p:ext uri="{BB962C8B-B14F-4D97-AF65-F5344CB8AC3E}">
        <p14:creationId xmlns:p14="http://schemas.microsoft.com/office/powerpoint/2010/main" val="18625138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E13C5-A1E0-4D3C-B89F-E4F61DE56943}"/>
              </a:ext>
            </a:extLst>
          </p:cNvPr>
          <p:cNvSpPr>
            <a:spLocks noGrp="1"/>
          </p:cNvSpPr>
          <p:nvPr>
            <p:ph type="title"/>
          </p:nvPr>
        </p:nvSpPr>
        <p:spPr/>
        <p:txBody>
          <a:bodyPr/>
          <a:lstStyle/>
          <a:p>
            <a:r>
              <a:rPr lang="en-US" sz="4000" b="1" dirty="0">
                <a:solidFill>
                  <a:schemeClr val="accent3"/>
                </a:solidFill>
                <a:cs typeface="Times New Roman" pitchFamily="18" charset="0"/>
              </a:rPr>
              <a:t>Summary </a:t>
            </a:r>
          </a:p>
        </p:txBody>
      </p:sp>
      <p:sp>
        <p:nvSpPr>
          <p:cNvPr id="3" name="Content Placeholder 2">
            <a:extLst>
              <a:ext uri="{FF2B5EF4-FFF2-40B4-BE49-F238E27FC236}">
                <a16:creationId xmlns:a16="http://schemas.microsoft.com/office/drawing/2014/main" id="{E638BB59-0A6F-45B0-B264-2A2DF3E518AF}"/>
              </a:ext>
            </a:extLst>
          </p:cNvPr>
          <p:cNvSpPr>
            <a:spLocks noGrp="1"/>
          </p:cNvSpPr>
          <p:nvPr>
            <p:ph idx="1"/>
          </p:nvPr>
        </p:nvSpPr>
        <p:spPr/>
        <p:txBody>
          <a:bodyPr>
            <a:normAutofit fontScale="77500" lnSpcReduction="20000"/>
          </a:bodyPr>
          <a:lstStyle/>
          <a:p>
            <a:r>
              <a:rPr lang="en-US" b="1" dirty="0">
                <a:solidFill>
                  <a:schemeClr val="tx1"/>
                </a:solidFill>
              </a:rPr>
              <a:t>Truth</a:t>
            </a:r>
            <a:r>
              <a:rPr lang="en-US" dirty="0">
                <a:solidFill>
                  <a:schemeClr val="tx1"/>
                </a:solidFill>
              </a:rPr>
              <a:t> – Focus on the truth –including identifying yourself </a:t>
            </a:r>
          </a:p>
          <a:p>
            <a:r>
              <a:rPr lang="en-US" b="1" dirty="0">
                <a:solidFill>
                  <a:schemeClr val="tx1"/>
                </a:solidFill>
              </a:rPr>
              <a:t>Accuracy</a:t>
            </a:r>
            <a:r>
              <a:rPr lang="en-US" dirty="0">
                <a:solidFill>
                  <a:schemeClr val="tx1"/>
                </a:solidFill>
              </a:rPr>
              <a:t>- Independent verification , honesty  </a:t>
            </a:r>
          </a:p>
          <a:p>
            <a:r>
              <a:rPr lang="en-US" b="1" dirty="0">
                <a:solidFill>
                  <a:schemeClr val="tx1"/>
                </a:solidFill>
              </a:rPr>
              <a:t>Fairness</a:t>
            </a:r>
            <a:r>
              <a:rPr lang="en-US" dirty="0">
                <a:solidFill>
                  <a:schemeClr val="tx1"/>
                </a:solidFill>
              </a:rPr>
              <a:t> – use honest straight forward methods to obtain news</a:t>
            </a:r>
          </a:p>
          <a:p>
            <a:r>
              <a:rPr lang="en-US" b="1" dirty="0">
                <a:solidFill>
                  <a:schemeClr val="tx1"/>
                </a:solidFill>
              </a:rPr>
              <a:t>Objectivity</a:t>
            </a:r>
            <a:r>
              <a:rPr lang="en-US" dirty="0">
                <a:solidFill>
                  <a:schemeClr val="tx1"/>
                </a:solidFill>
              </a:rPr>
              <a:t>- Let the child speak freely on what happened- ask simple straight forward quiz</a:t>
            </a:r>
          </a:p>
          <a:p>
            <a:r>
              <a:rPr lang="en-US" b="1" dirty="0">
                <a:solidFill>
                  <a:schemeClr val="tx1"/>
                </a:solidFill>
              </a:rPr>
              <a:t>Privacy and confidentiality </a:t>
            </a:r>
          </a:p>
          <a:p>
            <a:r>
              <a:rPr lang="en-US" b="1" dirty="0">
                <a:solidFill>
                  <a:schemeClr val="tx1"/>
                </a:solidFill>
              </a:rPr>
              <a:t>Security </a:t>
            </a:r>
            <a:r>
              <a:rPr lang="en-US" dirty="0">
                <a:solidFill>
                  <a:schemeClr val="tx1"/>
                </a:solidFill>
              </a:rPr>
              <a:t>– ensure you do not endanger the child</a:t>
            </a:r>
          </a:p>
          <a:p>
            <a:r>
              <a:rPr lang="en-US" b="1" dirty="0">
                <a:solidFill>
                  <a:schemeClr val="tx1"/>
                </a:solidFill>
              </a:rPr>
              <a:t>Do not discriminate </a:t>
            </a:r>
            <a:r>
              <a:rPr lang="en-US" dirty="0">
                <a:solidFill>
                  <a:schemeClr val="tx1"/>
                </a:solidFill>
              </a:rPr>
              <a:t>in your choice of children</a:t>
            </a:r>
          </a:p>
          <a:p>
            <a:r>
              <a:rPr lang="en-US" b="1" dirty="0">
                <a:solidFill>
                  <a:schemeClr val="tx1"/>
                </a:solidFill>
              </a:rPr>
              <a:t>Avoid  use of stereotypes</a:t>
            </a:r>
          </a:p>
          <a:p>
            <a:r>
              <a:rPr lang="en-US" b="1" dirty="0">
                <a:solidFill>
                  <a:schemeClr val="tx1"/>
                </a:solidFill>
              </a:rPr>
              <a:t>Stigma and trauma- </a:t>
            </a:r>
            <a:r>
              <a:rPr lang="en-US" dirty="0">
                <a:solidFill>
                  <a:schemeClr val="tx1"/>
                </a:solidFill>
              </a:rPr>
              <a:t>consider consequences of your publication – you can change the name </a:t>
            </a:r>
          </a:p>
        </p:txBody>
      </p:sp>
    </p:spTree>
    <p:extLst>
      <p:ext uri="{BB962C8B-B14F-4D97-AF65-F5344CB8AC3E}">
        <p14:creationId xmlns:p14="http://schemas.microsoft.com/office/powerpoint/2010/main" val="37685969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http://plotandscatter.com/assets/images/question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116632"/>
            <a:ext cx="8031010" cy="4550906"/>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5542961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2" name="Title 1"/>
          <p:cNvSpPr>
            <a:spLocks noGrp="1"/>
          </p:cNvSpPr>
          <p:nvPr>
            <p:ph type="title"/>
          </p:nvPr>
        </p:nvSpPr>
        <p:spPr/>
        <p:txBody>
          <a:bodyPr>
            <a:normAutofit/>
          </a:bodyPr>
          <a:lstStyle/>
          <a:p>
            <a:r>
              <a:rPr lang="en-US" sz="4000" b="1" dirty="0">
                <a:solidFill>
                  <a:schemeClr val="accent3"/>
                </a:solidFill>
                <a:cs typeface="Times New Roman" pitchFamily="18" charset="0"/>
              </a:rPr>
              <a:t>Who is a child?</a:t>
            </a:r>
          </a:p>
        </p:txBody>
      </p:sp>
      <p:sp>
        <p:nvSpPr>
          <p:cNvPr id="3" name="Subtitle 2"/>
          <p:cNvSpPr>
            <a:spLocks noGrp="1"/>
          </p:cNvSpPr>
          <p:nvPr>
            <p:ph sz="half" idx="1"/>
          </p:nvPr>
        </p:nvSpPr>
        <p:spPr>
          <a:solidFill>
            <a:schemeClr val="accent3">
              <a:lumMod val="20000"/>
              <a:lumOff val="80000"/>
            </a:schemeClr>
          </a:solidFill>
        </p:spPr>
        <p:txBody>
          <a:bodyPr>
            <a:normAutofit/>
          </a:bodyPr>
          <a:lstStyle/>
          <a:p>
            <a:pPr marL="457200" lvl="0" indent="-457200"/>
            <a:endParaRPr lang="en-US" sz="3100" dirty="0"/>
          </a:p>
          <a:p>
            <a:pPr marL="0" indent="0">
              <a:buNone/>
            </a:pPr>
            <a:r>
              <a:rPr lang="en-GB" dirty="0"/>
              <a:t> </a:t>
            </a:r>
            <a:endParaRPr lang="en-US" dirty="0"/>
          </a:p>
        </p:txBody>
      </p:sp>
      <p:pic>
        <p:nvPicPr>
          <p:cNvPr id="6" name="Picture 5">
            <a:extLst>
              <a:ext uri="{FF2B5EF4-FFF2-40B4-BE49-F238E27FC236}">
                <a16:creationId xmlns:a16="http://schemas.microsoft.com/office/drawing/2014/main" id="{D45FEBF9-1634-40E2-91FD-D8274DE75092}"/>
              </a:ext>
            </a:extLst>
          </p:cNvPr>
          <p:cNvPicPr>
            <a:picLocks noChangeAspect="1"/>
          </p:cNvPicPr>
          <p:nvPr/>
        </p:nvPicPr>
        <p:blipFill>
          <a:blip r:embed="rId3"/>
          <a:stretch>
            <a:fillRect/>
          </a:stretch>
        </p:blipFill>
        <p:spPr>
          <a:xfrm>
            <a:off x="533400" y="1600200"/>
            <a:ext cx="3962400" cy="4525963"/>
          </a:xfrm>
          <a:prstGeom prst="rect">
            <a:avLst/>
          </a:prstGeom>
        </p:spPr>
      </p:pic>
      <p:sp>
        <p:nvSpPr>
          <p:cNvPr id="7" name="Content Placeholder 3">
            <a:extLst>
              <a:ext uri="{FF2B5EF4-FFF2-40B4-BE49-F238E27FC236}">
                <a16:creationId xmlns:a16="http://schemas.microsoft.com/office/drawing/2014/main" id="{3E0AF4B8-5B65-4613-904D-F3DC7EE0EF70}"/>
              </a:ext>
            </a:extLst>
          </p:cNvPr>
          <p:cNvSpPr>
            <a:spLocks noGrp="1"/>
          </p:cNvSpPr>
          <p:nvPr>
            <p:ph sz="half" idx="2"/>
          </p:nvPr>
        </p:nvSpPr>
        <p:spPr/>
        <p:txBody>
          <a:bodyPr/>
          <a:lstStyle/>
          <a:p>
            <a:pPr marL="0" indent="0">
              <a:buNone/>
            </a:pPr>
            <a:endParaRPr lang="en-US" altLang="en-US" dirty="0"/>
          </a:p>
          <a:p>
            <a:pPr marL="0" indent="0">
              <a:buNone/>
            </a:pPr>
            <a:endParaRPr lang="en-US" altLang="en-US" dirty="0"/>
          </a:p>
          <a:p>
            <a:pPr marL="0" indent="0">
              <a:buNone/>
            </a:pPr>
            <a:r>
              <a:rPr lang="en-US" altLang="en-US" sz="4400" dirty="0"/>
              <a:t>“Any Person Below the Age of 18”</a:t>
            </a:r>
          </a:p>
        </p:txBody>
      </p:sp>
    </p:spTree>
    <p:extLst>
      <p:ext uri="{BB962C8B-B14F-4D97-AF65-F5344CB8AC3E}">
        <p14:creationId xmlns:p14="http://schemas.microsoft.com/office/powerpoint/2010/main" val="36118111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2" name="Title 1"/>
          <p:cNvSpPr>
            <a:spLocks noGrp="1"/>
          </p:cNvSpPr>
          <p:nvPr>
            <p:ph type="ctrTitle"/>
          </p:nvPr>
        </p:nvSpPr>
        <p:spPr>
          <a:xfrm>
            <a:off x="152400" y="76201"/>
            <a:ext cx="8763000" cy="1066800"/>
          </a:xfrm>
        </p:spPr>
        <p:txBody>
          <a:bodyPr>
            <a:normAutofit/>
          </a:bodyPr>
          <a:lstStyle/>
          <a:p>
            <a:r>
              <a:rPr lang="en-US" sz="4000" b="1" dirty="0">
                <a:solidFill>
                  <a:schemeClr val="accent3"/>
                </a:solidFill>
                <a:cs typeface="Times New Roman" pitchFamily="18" charset="0"/>
              </a:rPr>
              <a:t>What is child protection?</a:t>
            </a:r>
          </a:p>
        </p:txBody>
      </p:sp>
      <p:sp>
        <p:nvSpPr>
          <p:cNvPr id="3" name="Subtitle 2"/>
          <p:cNvSpPr>
            <a:spLocks noGrp="1"/>
          </p:cNvSpPr>
          <p:nvPr>
            <p:ph type="subTitle" idx="1"/>
          </p:nvPr>
        </p:nvSpPr>
        <p:spPr>
          <a:xfrm>
            <a:off x="152400" y="1676398"/>
            <a:ext cx="8839200" cy="4648201"/>
          </a:xfrm>
        </p:spPr>
        <p:txBody>
          <a:bodyPr>
            <a:normAutofit/>
          </a:bodyPr>
          <a:lstStyle/>
          <a:p>
            <a:pPr algn="l"/>
            <a:endParaRPr lang="en-US" altLang="en-US" kern="0" dirty="0">
              <a:solidFill>
                <a:srgbClr val="000000"/>
              </a:solidFill>
              <a:latin typeface="Arial" panose="020B0604020202020204" pitchFamily="34" charset="0"/>
              <a:cs typeface="Arial" panose="020B0604020202020204" pitchFamily="34" charset="0"/>
            </a:endParaRPr>
          </a:p>
          <a:p>
            <a:pPr algn="l"/>
            <a:endParaRPr lang="en-US" altLang="en-US" kern="0" dirty="0">
              <a:solidFill>
                <a:srgbClr val="000000"/>
              </a:solidFill>
              <a:latin typeface="Arial" panose="020B0604020202020204" pitchFamily="34" charset="0"/>
              <a:cs typeface="Arial" panose="020B0604020202020204" pitchFamily="34" charset="0"/>
            </a:endParaRPr>
          </a:p>
          <a:p>
            <a:pPr algn="l"/>
            <a:r>
              <a:rPr lang="en-US" altLang="en-US" kern="0" dirty="0">
                <a:solidFill>
                  <a:srgbClr val="000000"/>
                </a:solidFill>
                <a:latin typeface="Arial" panose="020B0604020202020204" pitchFamily="34" charset="0"/>
                <a:cs typeface="Arial" panose="020B0604020202020204" pitchFamily="34" charset="0"/>
              </a:rPr>
              <a:t>Child Protection is the </a:t>
            </a:r>
            <a:r>
              <a:rPr lang="en-US" altLang="en-US" b="1" u="sng" kern="0" dirty="0">
                <a:solidFill>
                  <a:srgbClr val="000000"/>
                </a:solidFill>
                <a:latin typeface="Arial" panose="020B0604020202020204" pitchFamily="34" charset="0"/>
                <a:cs typeface="Arial" panose="020B0604020202020204" pitchFamily="34" charset="0"/>
              </a:rPr>
              <a:t>Prevention</a:t>
            </a:r>
            <a:r>
              <a:rPr lang="en-US" altLang="en-US" kern="0" dirty="0">
                <a:solidFill>
                  <a:srgbClr val="000000"/>
                </a:solidFill>
                <a:latin typeface="Arial" panose="020B0604020202020204" pitchFamily="34" charset="0"/>
                <a:cs typeface="Arial" panose="020B0604020202020204" pitchFamily="34" charset="0"/>
              </a:rPr>
              <a:t> of and </a:t>
            </a:r>
            <a:r>
              <a:rPr lang="en-US" altLang="en-US" b="1" u="sng" kern="0" dirty="0">
                <a:solidFill>
                  <a:srgbClr val="000000"/>
                </a:solidFill>
                <a:latin typeface="Arial" panose="020B0604020202020204" pitchFamily="34" charset="0"/>
                <a:cs typeface="Arial" panose="020B0604020202020204" pitchFamily="34" charset="0"/>
              </a:rPr>
              <a:t>Response</a:t>
            </a:r>
            <a:r>
              <a:rPr lang="en-US" altLang="en-US" kern="0" dirty="0">
                <a:solidFill>
                  <a:srgbClr val="000000"/>
                </a:solidFill>
                <a:latin typeface="Arial" panose="020B0604020202020204" pitchFamily="34" charset="0"/>
                <a:cs typeface="Arial" panose="020B0604020202020204" pitchFamily="34" charset="0"/>
              </a:rPr>
              <a:t> to abuse, neglect, exploitation of and violence against children.</a:t>
            </a:r>
            <a:endParaRPr lang="en-US" sz="1700" dirty="0"/>
          </a:p>
        </p:txBody>
      </p:sp>
    </p:spTree>
    <p:extLst>
      <p:ext uri="{BB962C8B-B14F-4D97-AF65-F5344CB8AC3E}">
        <p14:creationId xmlns:p14="http://schemas.microsoft.com/office/powerpoint/2010/main" val="22570133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2" name="Title 1"/>
          <p:cNvSpPr>
            <a:spLocks noGrp="1"/>
          </p:cNvSpPr>
          <p:nvPr>
            <p:ph type="title"/>
          </p:nvPr>
        </p:nvSpPr>
        <p:spPr>
          <a:xfrm>
            <a:off x="251520" y="274638"/>
            <a:ext cx="8640960" cy="1143000"/>
          </a:xfrm>
        </p:spPr>
        <p:txBody>
          <a:bodyPr>
            <a:normAutofit/>
          </a:bodyPr>
          <a:lstStyle/>
          <a:p>
            <a:r>
              <a:rPr lang="en-US" sz="4000" b="1" dirty="0">
                <a:solidFill>
                  <a:schemeClr val="accent3"/>
                </a:solidFill>
                <a:cs typeface="Times New Roman" pitchFamily="18" charset="0"/>
              </a:rPr>
              <a:t>Natural Disaster</a:t>
            </a:r>
          </a:p>
        </p:txBody>
      </p:sp>
      <p:sp>
        <p:nvSpPr>
          <p:cNvPr id="3" name="Subtitle 2"/>
          <p:cNvSpPr>
            <a:spLocks noGrp="1"/>
          </p:cNvSpPr>
          <p:nvPr>
            <p:ph sz="half" idx="1"/>
          </p:nvPr>
        </p:nvSpPr>
        <p:spPr>
          <a:solidFill>
            <a:schemeClr val="accent3">
              <a:lumMod val="20000"/>
              <a:lumOff val="80000"/>
            </a:schemeClr>
          </a:solidFill>
        </p:spPr>
        <p:txBody>
          <a:bodyPr>
            <a:normAutofit/>
          </a:bodyPr>
          <a:lstStyle/>
          <a:p>
            <a:pPr marL="457200" lvl="0" indent="-457200"/>
            <a:endParaRPr lang="en-US" sz="3100" dirty="0"/>
          </a:p>
          <a:p>
            <a:pPr marL="0" indent="0">
              <a:buNone/>
            </a:pPr>
            <a:r>
              <a:rPr lang="en-GB" dirty="0"/>
              <a:t> </a:t>
            </a:r>
            <a:endParaRPr lang="en-US" dirty="0"/>
          </a:p>
        </p:txBody>
      </p:sp>
      <p:pic>
        <p:nvPicPr>
          <p:cNvPr id="5" name="Picture 4">
            <a:extLst>
              <a:ext uri="{FF2B5EF4-FFF2-40B4-BE49-F238E27FC236}">
                <a16:creationId xmlns:a16="http://schemas.microsoft.com/office/drawing/2014/main" id="{8D355109-FC46-430B-8C9E-8D7232A6A30E}"/>
              </a:ext>
            </a:extLst>
          </p:cNvPr>
          <p:cNvPicPr>
            <a:picLocks noChangeAspect="1"/>
          </p:cNvPicPr>
          <p:nvPr/>
        </p:nvPicPr>
        <p:blipFill>
          <a:blip r:embed="rId3"/>
          <a:stretch>
            <a:fillRect/>
          </a:stretch>
        </p:blipFill>
        <p:spPr>
          <a:xfrm>
            <a:off x="251520" y="1417638"/>
            <a:ext cx="4202087" cy="5051741"/>
          </a:xfrm>
          <a:prstGeom prst="rect">
            <a:avLst/>
          </a:prstGeom>
        </p:spPr>
      </p:pic>
      <p:pic>
        <p:nvPicPr>
          <p:cNvPr id="7" name="Content Placeholder 4">
            <a:extLst>
              <a:ext uri="{FF2B5EF4-FFF2-40B4-BE49-F238E27FC236}">
                <a16:creationId xmlns:a16="http://schemas.microsoft.com/office/drawing/2014/main" id="{00E8441D-6DE7-4EFB-902B-A78006514176}"/>
              </a:ext>
            </a:extLst>
          </p:cNvPr>
          <p:cNvPicPr>
            <a:picLocks noChangeAspect="1"/>
          </p:cNvPicPr>
          <p:nvPr/>
        </p:nvPicPr>
        <p:blipFill>
          <a:blip r:embed="rId4"/>
          <a:stretch>
            <a:fillRect/>
          </a:stretch>
        </p:blipFill>
        <p:spPr>
          <a:xfrm>
            <a:off x="4510320" y="1417639"/>
            <a:ext cx="4587840" cy="5146644"/>
          </a:xfrm>
          <a:prstGeom prst="rect">
            <a:avLst/>
          </a:prstGeom>
        </p:spPr>
      </p:pic>
    </p:spTree>
    <p:extLst>
      <p:ext uri="{BB962C8B-B14F-4D97-AF65-F5344CB8AC3E}">
        <p14:creationId xmlns:p14="http://schemas.microsoft.com/office/powerpoint/2010/main" val="8057516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2" name="Title 1"/>
          <p:cNvSpPr>
            <a:spLocks noGrp="1"/>
          </p:cNvSpPr>
          <p:nvPr>
            <p:ph type="title"/>
          </p:nvPr>
        </p:nvSpPr>
        <p:spPr/>
        <p:txBody>
          <a:bodyPr>
            <a:normAutofit/>
          </a:bodyPr>
          <a:lstStyle/>
          <a:p>
            <a:r>
              <a:rPr lang="en-US" sz="4000" b="1" dirty="0">
                <a:solidFill>
                  <a:schemeClr val="accent3"/>
                </a:solidFill>
                <a:cs typeface="Times New Roman" pitchFamily="18" charset="0"/>
              </a:rPr>
              <a:t>Armed Conflict</a:t>
            </a:r>
          </a:p>
        </p:txBody>
      </p:sp>
      <p:sp>
        <p:nvSpPr>
          <p:cNvPr id="3" name="Subtitle 2"/>
          <p:cNvSpPr>
            <a:spLocks noGrp="1"/>
          </p:cNvSpPr>
          <p:nvPr>
            <p:ph sz="half" idx="1"/>
          </p:nvPr>
        </p:nvSpPr>
        <p:spPr>
          <a:solidFill>
            <a:schemeClr val="accent3">
              <a:lumMod val="20000"/>
              <a:lumOff val="80000"/>
            </a:schemeClr>
          </a:solidFill>
        </p:spPr>
        <p:txBody>
          <a:bodyPr>
            <a:normAutofit/>
          </a:bodyPr>
          <a:lstStyle/>
          <a:p>
            <a:pPr marL="457200" lvl="0" indent="-457200"/>
            <a:endParaRPr lang="en-US" sz="3100" dirty="0"/>
          </a:p>
          <a:p>
            <a:pPr marL="0" indent="0">
              <a:buNone/>
            </a:pPr>
            <a:r>
              <a:rPr lang="en-GB" dirty="0"/>
              <a:t> </a:t>
            </a:r>
            <a:endParaRPr lang="en-US" dirty="0"/>
          </a:p>
        </p:txBody>
      </p:sp>
      <p:pic>
        <p:nvPicPr>
          <p:cNvPr id="8" name="Content Placeholder 7">
            <a:extLst>
              <a:ext uri="{FF2B5EF4-FFF2-40B4-BE49-F238E27FC236}">
                <a16:creationId xmlns:a16="http://schemas.microsoft.com/office/drawing/2014/main" id="{13FB40FE-52B7-4803-818C-C3FCDAEFE943}"/>
              </a:ext>
            </a:extLst>
          </p:cNvPr>
          <p:cNvPicPr>
            <a:picLocks noGrp="1" noChangeAspect="1"/>
          </p:cNvPicPr>
          <p:nvPr>
            <p:ph sz="half" idx="2"/>
          </p:nvPr>
        </p:nvPicPr>
        <p:blipFill>
          <a:blip r:embed="rId3"/>
          <a:stretch>
            <a:fillRect/>
          </a:stretch>
        </p:blipFill>
        <p:spPr>
          <a:xfrm>
            <a:off x="4686128" y="1556880"/>
            <a:ext cx="4000672" cy="4569283"/>
          </a:xfrm>
          <a:prstGeom prst="rect">
            <a:avLst/>
          </a:prstGeom>
        </p:spPr>
      </p:pic>
      <p:pic>
        <p:nvPicPr>
          <p:cNvPr id="5" name="Picture 4">
            <a:extLst>
              <a:ext uri="{FF2B5EF4-FFF2-40B4-BE49-F238E27FC236}">
                <a16:creationId xmlns:a16="http://schemas.microsoft.com/office/drawing/2014/main" id="{0950E88E-AE12-4643-BC69-829DD8DC1117}"/>
              </a:ext>
            </a:extLst>
          </p:cNvPr>
          <p:cNvPicPr>
            <a:picLocks noChangeAspect="1"/>
          </p:cNvPicPr>
          <p:nvPr/>
        </p:nvPicPr>
        <p:blipFill>
          <a:blip r:embed="rId4"/>
          <a:stretch>
            <a:fillRect/>
          </a:stretch>
        </p:blipFill>
        <p:spPr>
          <a:xfrm>
            <a:off x="457200" y="1600200"/>
            <a:ext cx="4038600" cy="4525963"/>
          </a:xfrm>
          <a:prstGeom prst="rect">
            <a:avLst/>
          </a:prstGeom>
        </p:spPr>
      </p:pic>
    </p:spTree>
    <p:extLst>
      <p:ext uri="{BB962C8B-B14F-4D97-AF65-F5344CB8AC3E}">
        <p14:creationId xmlns:p14="http://schemas.microsoft.com/office/powerpoint/2010/main" val="38867630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2" name="Title 1"/>
          <p:cNvSpPr>
            <a:spLocks noGrp="1"/>
          </p:cNvSpPr>
          <p:nvPr>
            <p:ph type="ctrTitle"/>
          </p:nvPr>
        </p:nvSpPr>
        <p:spPr>
          <a:xfrm>
            <a:off x="152400" y="76201"/>
            <a:ext cx="8763000" cy="1066800"/>
          </a:xfrm>
        </p:spPr>
        <p:txBody>
          <a:bodyPr>
            <a:normAutofit fontScale="90000"/>
          </a:bodyPr>
          <a:lstStyle/>
          <a:p>
            <a:r>
              <a:rPr lang="en-US" altLang="en-US" sz="4000" kern="0" dirty="0">
                <a:solidFill>
                  <a:srgbClr val="000000"/>
                </a:solidFill>
                <a:latin typeface="Arial" panose="020B0604020202020204" pitchFamily="34" charset="0"/>
                <a:cs typeface="Arial" panose="020B0604020202020204" pitchFamily="34" charset="0"/>
              </a:rPr>
              <a:t>When an emergency strikes/ or a situation develops</a:t>
            </a:r>
            <a:endParaRPr lang="en-US" sz="4000" b="1" dirty="0">
              <a:solidFill>
                <a:schemeClr val="accent3"/>
              </a:solidFill>
              <a:cs typeface="Times New Roman" pitchFamily="18" charset="0"/>
            </a:endParaRPr>
          </a:p>
        </p:txBody>
      </p:sp>
      <p:sp>
        <p:nvSpPr>
          <p:cNvPr id="3" name="Subtitle 2"/>
          <p:cNvSpPr>
            <a:spLocks noGrp="1"/>
          </p:cNvSpPr>
          <p:nvPr>
            <p:ph type="subTitle" idx="1"/>
          </p:nvPr>
        </p:nvSpPr>
        <p:spPr>
          <a:xfrm>
            <a:off x="152400" y="1412776"/>
            <a:ext cx="8839200" cy="5112568"/>
          </a:xfrm>
        </p:spPr>
        <p:txBody>
          <a:bodyPr>
            <a:normAutofit fontScale="70000" lnSpcReduction="20000"/>
          </a:bodyPr>
          <a:lstStyle/>
          <a:p>
            <a:pPr marL="571500" lvl="0" indent="-571500" algn="l" eaLnBrk="0" fontAlgn="base" hangingPunct="0">
              <a:spcAft>
                <a:spcPct val="0"/>
              </a:spcAft>
              <a:buFont typeface="Arial" panose="020B0604020202020204" pitchFamily="34" charset="0"/>
              <a:buChar char="•"/>
            </a:pPr>
            <a:r>
              <a:rPr lang="en-US" altLang="en-US" sz="3600" kern="0" dirty="0">
                <a:solidFill>
                  <a:srgbClr val="000000"/>
                </a:solidFill>
                <a:latin typeface="Arial" panose="020B0604020202020204" pitchFamily="34" charset="0"/>
                <a:cs typeface="Arial" panose="020B0604020202020204" pitchFamily="34" charset="0"/>
              </a:rPr>
              <a:t>It is news</a:t>
            </a:r>
          </a:p>
          <a:p>
            <a:pPr marL="571500" lvl="0" indent="-571500" algn="l" eaLnBrk="0" fontAlgn="base" hangingPunct="0">
              <a:spcAft>
                <a:spcPct val="0"/>
              </a:spcAft>
              <a:buFont typeface="Arial" panose="020B0604020202020204" pitchFamily="34" charset="0"/>
              <a:buChar char="•"/>
            </a:pPr>
            <a:r>
              <a:rPr lang="en-US" altLang="en-US" sz="3600" kern="0" dirty="0">
                <a:solidFill>
                  <a:srgbClr val="000000"/>
                </a:solidFill>
                <a:latin typeface="Arial" panose="020B0604020202020204" pitchFamily="34" charset="0"/>
                <a:cs typeface="Arial" panose="020B0604020202020204" pitchFamily="34" charset="0"/>
              </a:rPr>
              <a:t>Everyone is rushing for safety </a:t>
            </a:r>
          </a:p>
          <a:p>
            <a:pPr marL="571500" lvl="0" indent="-571500" algn="l" eaLnBrk="0" fontAlgn="base" hangingPunct="0">
              <a:spcAft>
                <a:spcPct val="0"/>
              </a:spcAft>
              <a:buFont typeface="Arial" panose="020B0604020202020204" pitchFamily="34" charset="0"/>
              <a:buChar char="•"/>
            </a:pPr>
            <a:r>
              <a:rPr lang="en-US" altLang="en-US" sz="3600" kern="0" dirty="0">
                <a:solidFill>
                  <a:srgbClr val="000000"/>
                </a:solidFill>
                <a:latin typeface="Arial" panose="020B0604020202020204" pitchFamily="34" charset="0"/>
                <a:cs typeface="Arial" panose="020B0604020202020204" pitchFamily="34" charset="0"/>
              </a:rPr>
              <a:t>Capture the story/ be the first to report </a:t>
            </a:r>
          </a:p>
          <a:p>
            <a:pPr lvl="0" algn="l" eaLnBrk="0" fontAlgn="base" hangingPunct="0">
              <a:spcAft>
                <a:spcPct val="0"/>
              </a:spcAft>
            </a:pPr>
            <a:r>
              <a:rPr lang="en-US" altLang="en-US" sz="3600" kern="0" dirty="0">
                <a:solidFill>
                  <a:schemeClr val="accent5">
                    <a:lumMod val="75000"/>
                  </a:schemeClr>
                </a:solidFill>
                <a:latin typeface="Arial" panose="020B0604020202020204" pitchFamily="34" charset="0"/>
                <a:cs typeface="Arial" panose="020B0604020202020204" pitchFamily="34" charset="0"/>
              </a:rPr>
              <a:t>BUT</a:t>
            </a:r>
          </a:p>
          <a:p>
            <a:pPr lvl="0" algn="l" eaLnBrk="0" fontAlgn="base" hangingPunct="0">
              <a:spcAft>
                <a:spcPct val="0"/>
              </a:spcAft>
            </a:pPr>
            <a:r>
              <a:rPr lang="en-US" altLang="en-US" sz="3600" kern="0" dirty="0">
                <a:solidFill>
                  <a:srgbClr val="000000"/>
                </a:solidFill>
                <a:latin typeface="Arial" panose="020B0604020202020204" pitchFamily="34" charset="0"/>
                <a:cs typeface="Arial" panose="020B0604020202020204" pitchFamily="34" charset="0"/>
              </a:rPr>
              <a:t>Because of their vulnerability – All  children need special care and protection to ensure their safety and well-being</a:t>
            </a:r>
          </a:p>
          <a:p>
            <a:pPr lvl="0" algn="l" eaLnBrk="0" fontAlgn="base" hangingPunct="0">
              <a:spcAft>
                <a:spcPct val="0"/>
              </a:spcAft>
            </a:pPr>
            <a:r>
              <a:rPr lang="en-US" altLang="en-US" sz="3600" kern="0" dirty="0">
                <a:solidFill>
                  <a:srgbClr val="000000"/>
                </a:solidFill>
                <a:latin typeface="Arial" panose="020B0604020202020204" pitchFamily="34" charset="0"/>
                <a:cs typeface="Arial" panose="020B0604020202020204" pitchFamily="34" charset="0"/>
              </a:rPr>
              <a:t> </a:t>
            </a:r>
          </a:p>
          <a:p>
            <a:pPr lvl="0" algn="l" eaLnBrk="0" fontAlgn="base" hangingPunct="0">
              <a:spcAft>
                <a:spcPct val="0"/>
              </a:spcAft>
            </a:pPr>
            <a:r>
              <a:rPr lang="en-US" dirty="0">
                <a:solidFill>
                  <a:schemeClr val="accent5">
                    <a:lumMod val="75000"/>
                  </a:schemeClr>
                </a:solidFill>
              </a:rPr>
              <a:t>Therefore :</a:t>
            </a:r>
          </a:p>
          <a:p>
            <a:pPr lvl="0" algn="l" eaLnBrk="0" fontAlgn="base" hangingPunct="0">
              <a:spcAft>
                <a:spcPct val="0"/>
              </a:spcAft>
            </a:pPr>
            <a:r>
              <a:rPr lang="en-US" sz="3600" kern="0" dirty="0">
                <a:solidFill>
                  <a:srgbClr val="000000"/>
                </a:solidFill>
                <a:latin typeface="Arial" panose="020B0604020202020204" pitchFamily="34" charset="0"/>
                <a:cs typeface="Arial" panose="020B0604020202020204" pitchFamily="34" charset="0"/>
              </a:rPr>
              <a:t>Media reporting on children and young people should never put them at risk- should be Ethical </a:t>
            </a:r>
          </a:p>
          <a:p>
            <a:pPr lvl="0" algn="l" eaLnBrk="0" fontAlgn="base" hangingPunct="0">
              <a:spcAft>
                <a:spcPct val="0"/>
              </a:spcAft>
            </a:pPr>
            <a:r>
              <a:rPr lang="en-US" altLang="en-US" sz="3600" kern="0" dirty="0">
                <a:solidFill>
                  <a:srgbClr val="000000"/>
                </a:solidFill>
                <a:latin typeface="Arial" panose="020B0604020202020204" pitchFamily="34" charset="0"/>
                <a:cs typeface="Arial" panose="020B0604020202020204" pitchFamily="34" charset="0"/>
              </a:rPr>
              <a:t>Informed sensitive and professional reporting should be the key element in any media strategy  </a:t>
            </a:r>
          </a:p>
        </p:txBody>
      </p:sp>
    </p:spTree>
    <p:extLst>
      <p:ext uri="{BB962C8B-B14F-4D97-AF65-F5344CB8AC3E}">
        <p14:creationId xmlns:p14="http://schemas.microsoft.com/office/powerpoint/2010/main" val="9428341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2" name="Title 1"/>
          <p:cNvSpPr>
            <a:spLocks noGrp="1"/>
          </p:cNvSpPr>
          <p:nvPr>
            <p:ph type="ctrTitle"/>
          </p:nvPr>
        </p:nvSpPr>
        <p:spPr>
          <a:xfrm>
            <a:off x="152400" y="76201"/>
            <a:ext cx="8763000" cy="1066800"/>
          </a:xfrm>
        </p:spPr>
        <p:txBody>
          <a:bodyPr>
            <a:normAutofit fontScale="90000"/>
          </a:bodyPr>
          <a:lstStyle/>
          <a:p>
            <a:r>
              <a:rPr lang="en-US" sz="4000" b="1" dirty="0">
                <a:solidFill>
                  <a:schemeClr val="accent3"/>
                </a:solidFill>
                <a:cs typeface="Times New Roman" pitchFamily="18" charset="0"/>
              </a:rPr>
              <a:t>Principles for Ethical  reporting on children</a:t>
            </a:r>
          </a:p>
        </p:txBody>
      </p:sp>
      <p:sp>
        <p:nvSpPr>
          <p:cNvPr id="3" name="Subtitle 2"/>
          <p:cNvSpPr>
            <a:spLocks noGrp="1"/>
          </p:cNvSpPr>
          <p:nvPr>
            <p:ph type="subTitle" idx="1"/>
          </p:nvPr>
        </p:nvSpPr>
        <p:spPr>
          <a:xfrm>
            <a:off x="152400" y="1676398"/>
            <a:ext cx="8839200" cy="4648201"/>
          </a:xfrm>
        </p:spPr>
        <p:txBody>
          <a:bodyPr>
            <a:normAutofit fontScale="55000" lnSpcReduction="20000"/>
          </a:bodyPr>
          <a:lstStyle/>
          <a:p>
            <a:pPr marL="457200" lvl="0" indent="-457200" algn="l" eaLnBrk="0" fontAlgn="base" hangingPunct="0">
              <a:spcAft>
                <a:spcPct val="0"/>
              </a:spcAft>
              <a:buFontTx/>
              <a:buAutoNum type="arabicPeriod"/>
              <a:defRPr/>
            </a:pPr>
            <a:r>
              <a:rPr lang="en-US" kern="0" dirty="0">
                <a:solidFill>
                  <a:srgbClr val="000000"/>
                </a:solidFill>
              </a:rPr>
              <a:t>Respect the dignity and rights of every child in every circumstance. </a:t>
            </a:r>
            <a:br>
              <a:rPr lang="en-US" kern="0" dirty="0">
                <a:solidFill>
                  <a:srgbClr val="000000"/>
                </a:solidFill>
              </a:rPr>
            </a:br>
            <a:r>
              <a:rPr lang="en-US" kern="0" dirty="0">
                <a:solidFill>
                  <a:srgbClr val="000000"/>
                </a:solidFill>
              </a:rPr>
              <a:t> </a:t>
            </a:r>
          </a:p>
          <a:p>
            <a:pPr marL="457200" lvl="0" indent="-457200" algn="l" eaLnBrk="0" fontAlgn="base" hangingPunct="0">
              <a:spcAft>
                <a:spcPct val="0"/>
              </a:spcAft>
              <a:buFontTx/>
              <a:buAutoNum type="arabicPeriod"/>
              <a:defRPr/>
            </a:pPr>
            <a:r>
              <a:rPr lang="en-US" kern="0" dirty="0">
                <a:solidFill>
                  <a:srgbClr val="000000"/>
                </a:solidFill>
              </a:rPr>
              <a:t>In interviewing (and reporting on) children, pay special attention to each child's right to privacy and confidentiality, to have their opinions heard, to participate in decisions affecting them and to be protected from harm and retribution. </a:t>
            </a:r>
            <a:br>
              <a:rPr lang="en-US" kern="0" dirty="0">
                <a:solidFill>
                  <a:srgbClr val="000000"/>
                </a:solidFill>
              </a:rPr>
            </a:br>
            <a:r>
              <a:rPr lang="en-US" kern="0" dirty="0">
                <a:solidFill>
                  <a:srgbClr val="000000"/>
                </a:solidFill>
              </a:rPr>
              <a:t> </a:t>
            </a:r>
          </a:p>
          <a:p>
            <a:pPr marL="457200" lvl="0" indent="-457200" algn="l" eaLnBrk="0" fontAlgn="base" hangingPunct="0">
              <a:spcAft>
                <a:spcPct val="0"/>
              </a:spcAft>
              <a:buFontTx/>
              <a:buAutoNum type="arabicPeriod"/>
              <a:defRPr/>
            </a:pPr>
            <a:r>
              <a:rPr lang="en-US" kern="0" dirty="0">
                <a:solidFill>
                  <a:srgbClr val="000000"/>
                </a:solidFill>
              </a:rPr>
              <a:t>Protect the best interests of each child over any other consideration, including advocacy for children's issues and the promotion of child rights.</a:t>
            </a:r>
            <a:br>
              <a:rPr lang="en-US" kern="0" dirty="0">
                <a:solidFill>
                  <a:srgbClr val="000000"/>
                </a:solidFill>
              </a:rPr>
            </a:br>
            <a:r>
              <a:rPr lang="en-US" kern="0" dirty="0">
                <a:solidFill>
                  <a:srgbClr val="000000"/>
                </a:solidFill>
              </a:rPr>
              <a:t> </a:t>
            </a:r>
          </a:p>
          <a:p>
            <a:pPr marL="457200" lvl="0" indent="-457200" algn="l" eaLnBrk="0" fontAlgn="base" hangingPunct="0">
              <a:spcAft>
                <a:spcPct val="0"/>
              </a:spcAft>
              <a:buFontTx/>
              <a:buAutoNum type="arabicPeriod"/>
              <a:defRPr/>
            </a:pPr>
            <a:r>
              <a:rPr lang="en-US" kern="0" dirty="0">
                <a:solidFill>
                  <a:srgbClr val="000000"/>
                </a:solidFill>
              </a:rPr>
              <a:t>When trying to determine the best interests of a child, give due weight to the child's right to have their views taken into account in accordance with their age and maturity. </a:t>
            </a:r>
            <a:br>
              <a:rPr lang="en-US" kern="0" dirty="0">
                <a:solidFill>
                  <a:srgbClr val="000000"/>
                </a:solidFill>
              </a:rPr>
            </a:br>
            <a:r>
              <a:rPr lang="en-US" kern="0" dirty="0">
                <a:solidFill>
                  <a:srgbClr val="000000"/>
                </a:solidFill>
              </a:rPr>
              <a:t> </a:t>
            </a:r>
          </a:p>
          <a:p>
            <a:pPr marL="457200" lvl="0" indent="-457200" algn="l" eaLnBrk="0" fontAlgn="base" hangingPunct="0">
              <a:spcAft>
                <a:spcPct val="0"/>
              </a:spcAft>
              <a:buFontTx/>
              <a:buAutoNum type="arabicPeriod"/>
              <a:defRPr/>
            </a:pPr>
            <a:r>
              <a:rPr lang="en-US" kern="0" dirty="0">
                <a:solidFill>
                  <a:srgbClr val="000000"/>
                </a:solidFill>
              </a:rPr>
              <a:t>Consult those closest to the child's situation and best able to assess it about the political, social and cultural ramifications of any reportage. </a:t>
            </a:r>
            <a:br>
              <a:rPr lang="en-US" kern="0" dirty="0">
                <a:solidFill>
                  <a:srgbClr val="000000"/>
                </a:solidFill>
              </a:rPr>
            </a:br>
            <a:r>
              <a:rPr lang="en-US" kern="0" dirty="0">
                <a:solidFill>
                  <a:srgbClr val="000000"/>
                </a:solidFill>
              </a:rPr>
              <a:t> </a:t>
            </a:r>
          </a:p>
          <a:p>
            <a:pPr marL="457200" lvl="0" indent="-457200" algn="l" eaLnBrk="0" fontAlgn="base" hangingPunct="0">
              <a:spcAft>
                <a:spcPct val="0"/>
              </a:spcAft>
              <a:buFontTx/>
              <a:buAutoNum type="arabicPeriod"/>
              <a:defRPr/>
            </a:pPr>
            <a:r>
              <a:rPr lang="en-US" kern="0" dirty="0">
                <a:solidFill>
                  <a:srgbClr val="000000"/>
                </a:solidFill>
              </a:rPr>
              <a:t>Do not publish a story or an image that might put the child, their siblings or peers at risk, even when their identities are changed, obscured or not used. </a:t>
            </a:r>
          </a:p>
          <a:p>
            <a:pPr marL="285750" indent="-285750" algn="l">
              <a:buFont typeface="Arial" panose="020B0604020202020204" pitchFamily="34" charset="0"/>
              <a:buChar char="•"/>
            </a:pPr>
            <a:endParaRPr lang="en-US" sz="1700" dirty="0"/>
          </a:p>
        </p:txBody>
      </p:sp>
    </p:spTree>
    <p:extLst>
      <p:ext uri="{BB962C8B-B14F-4D97-AF65-F5344CB8AC3E}">
        <p14:creationId xmlns:p14="http://schemas.microsoft.com/office/powerpoint/2010/main" val="22569426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2" name="Title 1"/>
          <p:cNvSpPr>
            <a:spLocks noGrp="1"/>
          </p:cNvSpPr>
          <p:nvPr>
            <p:ph type="ctrTitle"/>
          </p:nvPr>
        </p:nvSpPr>
        <p:spPr>
          <a:xfrm>
            <a:off x="152400" y="76201"/>
            <a:ext cx="8763000" cy="1066800"/>
          </a:xfrm>
        </p:spPr>
        <p:txBody>
          <a:bodyPr>
            <a:normAutofit fontScale="90000"/>
          </a:bodyPr>
          <a:lstStyle/>
          <a:p>
            <a:r>
              <a:rPr lang="en-US" sz="4000" b="1" dirty="0">
                <a:solidFill>
                  <a:schemeClr val="accent3"/>
                </a:solidFill>
                <a:cs typeface="Times New Roman" pitchFamily="18" charset="0"/>
              </a:rPr>
              <a:t>Seven Guidelines for reporting on children</a:t>
            </a:r>
          </a:p>
        </p:txBody>
      </p:sp>
      <p:sp>
        <p:nvSpPr>
          <p:cNvPr id="3" name="Subtitle 2"/>
          <p:cNvSpPr>
            <a:spLocks noGrp="1"/>
          </p:cNvSpPr>
          <p:nvPr>
            <p:ph type="subTitle" idx="1"/>
          </p:nvPr>
        </p:nvSpPr>
        <p:spPr>
          <a:xfrm>
            <a:off x="152400" y="1676398"/>
            <a:ext cx="8839200" cy="4992962"/>
          </a:xfrm>
        </p:spPr>
        <p:txBody>
          <a:bodyPr>
            <a:normAutofit fontScale="40000" lnSpcReduction="20000"/>
          </a:bodyPr>
          <a:lstStyle/>
          <a:p>
            <a:pPr marL="457200" lvl="0" indent="-457200" algn="l" eaLnBrk="0" fontAlgn="base" hangingPunct="0">
              <a:spcAft>
                <a:spcPct val="0"/>
              </a:spcAft>
              <a:buFontTx/>
              <a:buAutoNum type="arabicPeriod"/>
              <a:defRPr/>
            </a:pPr>
            <a:r>
              <a:rPr lang="en-US" sz="4900" kern="0" dirty="0">
                <a:solidFill>
                  <a:srgbClr val="000000"/>
                </a:solidFill>
              </a:rPr>
              <a:t>Do not further stigmatize any child; avoid categorizations or descriptions that expose a child to negative reprisals </a:t>
            </a:r>
          </a:p>
          <a:p>
            <a:pPr marL="457200" lvl="0" indent="-457200" algn="l" eaLnBrk="0" fontAlgn="base" hangingPunct="0">
              <a:spcAft>
                <a:spcPct val="0"/>
              </a:spcAft>
              <a:buFontTx/>
              <a:buAutoNum type="arabicPeriod"/>
              <a:defRPr/>
            </a:pPr>
            <a:endParaRPr lang="en-US" sz="4900" kern="0" dirty="0">
              <a:solidFill>
                <a:srgbClr val="000000"/>
              </a:solidFill>
            </a:endParaRPr>
          </a:p>
          <a:p>
            <a:pPr marL="457200" lvl="0" indent="-457200" algn="l" eaLnBrk="0" fontAlgn="base" hangingPunct="0">
              <a:spcAft>
                <a:spcPct val="0"/>
              </a:spcAft>
              <a:buFontTx/>
              <a:buAutoNum type="arabicPeriod"/>
              <a:defRPr/>
            </a:pPr>
            <a:r>
              <a:rPr lang="en-US" sz="4900" kern="0" dirty="0">
                <a:solidFill>
                  <a:srgbClr val="000000"/>
                </a:solidFill>
              </a:rPr>
              <a:t>Always provide an accurate context for the child's story or image. </a:t>
            </a:r>
          </a:p>
          <a:p>
            <a:pPr marL="457200" lvl="0" indent="-457200" algn="l" eaLnBrk="0" fontAlgn="base" hangingPunct="0">
              <a:spcAft>
                <a:spcPct val="0"/>
              </a:spcAft>
              <a:buFontTx/>
              <a:buAutoNum type="arabicPeriod"/>
              <a:defRPr/>
            </a:pPr>
            <a:endParaRPr lang="en-US" sz="4900" kern="0" dirty="0">
              <a:solidFill>
                <a:srgbClr val="000000"/>
              </a:solidFill>
            </a:endParaRPr>
          </a:p>
          <a:p>
            <a:pPr marL="457200" indent="-457200" algn="l" eaLnBrk="0" fontAlgn="base" hangingPunct="0">
              <a:spcAft>
                <a:spcPct val="0"/>
              </a:spcAft>
              <a:buFontTx/>
              <a:buAutoNum type="arabicPeriod"/>
              <a:defRPr/>
            </a:pPr>
            <a:r>
              <a:rPr lang="en-US" sz="4900" kern="0" dirty="0">
                <a:solidFill>
                  <a:srgbClr val="000000"/>
                </a:solidFill>
              </a:rPr>
              <a:t> Always change the name and obscure the visual identity of any child who is identified as:</a:t>
            </a:r>
            <a:br>
              <a:rPr lang="en-US" sz="4900" kern="0" dirty="0">
                <a:solidFill>
                  <a:srgbClr val="000000"/>
                </a:solidFill>
              </a:rPr>
            </a:br>
            <a:r>
              <a:rPr lang="en-US" sz="4900" kern="0" dirty="0">
                <a:solidFill>
                  <a:srgbClr val="000000"/>
                </a:solidFill>
              </a:rPr>
              <a:t>- a victim of sexual abuse or exploitation</a:t>
            </a:r>
            <a:br>
              <a:rPr lang="en-US" sz="4900" kern="0" dirty="0">
                <a:solidFill>
                  <a:srgbClr val="000000"/>
                </a:solidFill>
              </a:rPr>
            </a:br>
            <a:r>
              <a:rPr lang="en-US" sz="4900" kern="0" dirty="0">
                <a:solidFill>
                  <a:srgbClr val="000000"/>
                </a:solidFill>
              </a:rPr>
              <a:t>- a perpetrator of physical or sexual abuse</a:t>
            </a:r>
            <a:br>
              <a:rPr lang="en-US" sz="4900" kern="0" dirty="0">
                <a:solidFill>
                  <a:srgbClr val="000000"/>
                </a:solidFill>
              </a:rPr>
            </a:br>
            <a:r>
              <a:rPr lang="en-US" sz="4900" kern="0" dirty="0">
                <a:solidFill>
                  <a:srgbClr val="000000"/>
                </a:solidFill>
              </a:rPr>
              <a:t>- HIV positive, or living with AIDS, unless the child, a parent or a guardian gives fully informed consent</a:t>
            </a:r>
            <a:br>
              <a:rPr lang="en-US" sz="4900" kern="0" dirty="0">
                <a:solidFill>
                  <a:srgbClr val="000000"/>
                </a:solidFill>
              </a:rPr>
            </a:br>
            <a:r>
              <a:rPr lang="en-US" sz="4900" kern="0" dirty="0">
                <a:solidFill>
                  <a:srgbClr val="000000"/>
                </a:solidFill>
              </a:rPr>
              <a:t>- charged or convicted of a crime.</a:t>
            </a:r>
          </a:p>
          <a:p>
            <a:pPr marL="457200" indent="-457200" algn="l" eaLnBrk="0" fontAlgn="base" hangingPunct="0">
              <a:spcAft>
                <a:spcPct val="0"/>
              </a:spcAft>
              <a:buFontTx/>
              <a:buAutoNum type="arabicPeriod"/>
              <a:defRPr/>
            </a:pPr>
            <a:endParaRPr lang="en-US" sz="4900" kern="0" dirty="0">
              <a:solidFill>
                <a:srgbClr val="000000"/>
              </a:solidFill>
            </a:endParaRPr>
          </a:p>
          <a:p>
            <a:pPr marL="457200" indent="-457200" algn="l" eaLnBrk="0" fontAlgn="base" hangingPunct="0">
              <a:spcAft>
                <a:spcPct val="0"/>
              </a:spcAft>
              <a:buFontTx/>
              <a:buAutoNum type="arabicPeriod"/>
              <a:defRPr/>
            </a:pPr>
            <a:r>
              <a:rPr lang="en-US" sz="4900" kern="0" dirty="0">
                <a:solidFill>
                  <a:srgbClr val="000000"/>
                </a:solidFill>
              </a:rPr>
              <a:t>  In certain circumstances of risk or potential risk of harm or retribution, change the name and obscure the visual identity of any child who is identified as:</a:t>
            </a:r>
            <a:br>
              <a:rPr lang="en-US" sz="4900" kern="0" dirty="0">
                <a:solidFill>
                  <a:srgbClr val="000000"/>
                </a:solidFill>
              </a:rPr>
            </a:br>
            <a:r>
              <a:rPr lang="en-US" sz="4900" kern="0" dirty="0">
                <a:solidFill>
                  <a:srgbClr val="000000"/>
                </a:solidFill>
              </a:rPr>
              <a:t>- a current or former child combatant</a:t>
            </a:r>
            <a:br>
              <a:rPr lang="en-US" sz="4900" kern="0" dirty="0">
                <a:solidFill>
                  <a:srgbClr val="000000"/>
                </a:solidFill>
              </a:rPr>
            </a:br>
            <a:r>
              <a:rPr lang="en-US" sz="4900" kern="0" dirty="0">
                <a:solidFill>
                  <a:srgbClr val="000000"/>
                </a:solidFill>
              </a:rPr>
              <a:t>- an asylum seeker, a refugee or an internally displaced person.</a:t>
            </a:r>
          </a:p>
          <a:p>
            <a:pPr marL="285750" indent="-285750" algn="l">
              <a:buFont typeface="Arial" panose="020B0604020202020204" pitchFamily="34" charset="0"/>
              <a:buChar char="•"/>
            </a:pPr>
            <a:endParaRPr lang="en-US" sz="1700" dirty="0"/>
          </a:p>
        </p:txBody>
      </p:sp>
    </p:spTree>
    <p:extLst>
      <p:ext uri="{BB962C8B-B14F-4D97-AF65-F5344CB8AC3E}">
        <p14:creationId xmlns:p14="http://schemas.microsoft.com/office/powerpoint/2010/main" val="26617251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2" name="Title 1"/>
          <p:cNvSpPr>
            <a:spLocks noGrp="1"/>
          </p:cNvSpPr>
          <p:nvPr>
            <p:ph type="ctrTitle"/>
          </p:nvPr>
        </p:nvSpPr>
        <p:spPr>
          <a:xfrm>
            <a:off x="152400" y="76201"/>
            <a:ext cx="8763000" cy="1066800"/>
          </a:xfrm>
        </p:spPr>
        <p:txBody>
          <a:bodyPr>
            <a:normAutofit fontScale="90000"/>
          </a:bodyPr>
          <a:lstStyle/>
          <a:p>
            <a:r>
              <a:rPr lang="en-US" sz="4000" b="1" dirty="0">
                <a:solidFill>
                  <a:schemeClr val="accent3"/>
                </a:solidFill>
                <a:cs typeface="Times New Roman" pitchFamily="18" charset="0"/>
              </a:rPr>
              <a:t>Guidelines for media reporting on children </a:t>
            </a:r>
            <a:r>
              <a:rPr lang="en-US" sz="4000" b="1" dirty="0" err="1">
                <a:solidFill>
                  <a:schemeClr val="accent3"/>
                </a:solidFill>
                <a:cs typeface="Times New Roman" pitchFamily="18" charset="0"/>
              </a:rPr>
              <a:t>Cont</a:t>
            </a:r>
            <a:r>
              <a:rPr lang="en-US" sz="4000" b="1" dirty="0">
                <a:solidFill>
                  <a:schemeClr val="accent3"/>
                </a:solidFill>
                <a:cs typeface="Times New Roman" pitchFamily="18" charset="0"/>
              </a:rPr>
              <a:t>…..</a:t>
            </a:r>
          </a:p>
        </p:txBody>
      </p:sp>
      <p:sp>
        <p:nvSpPr>
          <p:cNvPr id="3" name="Subtitle 2"/>
          <p:cNvSpPr>
            <a:spLocks noGrp="1"/>
          </p:cNvSpPr>
          <p:nvPr>
            <p:ph type="subTitle" idx="1"/>
          </p:nvPr>
        </p:nvSpPr>
        <p:spPr>
          <a:xfrm>
            <a:off x="152400" y="1676398"/>
            <a:ext cx="8839200" cy="4648201"/>
          </a:xfrm>
        </p:spPr>
        <p:txBody>
          <a:bodyPr>
            <a:normAutofit fontScale="85000" lnSpcReduction="20000"/>
          </a:bodyPr>
          <a:lstStyle/>
          <a:p>
            <a:pPr lvl="0" algn="l" eaLnBrk="0" fontAlgn="base" hangingPunct="0">
              <a:spcAft>
                <a:spcPct val="0"/>
              </a:spcAft>
              <a:defRPr/>
            </a:pPr>
            <a:r>
              <a:rPr lang="en-US" kern="0" dirty="0">
                <a:solidFill>
                  <a:srgbClr val="000000"/>
                </a:solidFill>
              </a:rPr>
              <a:t>5.  In certain cases, using a child's identity (their name and/or recognizable image) is in the child's best interests. However, when the child's identity is used, they must still be protected against harm and supported in the event of any stigmatization or reprisals</a:t>
            </a:r>
            <a:br>
              <a:rPr lang="en-US" kern="0" dirty="0">
                <a:solidFill>
                  <a:srgbClr val="000000"/>
                </a:solidFill>
              </a:rPr>
            </a:br>
            <a:r>
              <a:rPr lang="en-US" kern="0" dirty="0">
                <a:solidFill>
                  <a:srgbClr val="000000"/>
                </a:solidFill>
              </a:rPr>
              <a:t> </a:t>
            </a:r>
          </a:p>
          <a:p>
            <a:pPr algn="l" eaLnBrk="0" fontAlgn="base" hangingPunct="0">
              <a:spcAft>
                <a:spcPct val="0"/>
              </a:spcAft>
              <a:defRPr/>
            </a:pPr>
            <a:r>
              <a:rPr lang="en-US" kern="0" dirty="0">
                <a:solidFill>
                  <a:srgbClr val="000000"/>
                </a:solidFill>
              </a:rPr>
              <a:t>6. Confirm the accuracy of what the child has to say, either with other children or an adult, preferably with both.</a:t>
            </a:r>
          </a:p>
          <a:p>
            <a:pPr algn="l" eaLnBrk="0" fontAlgn="base" hangingPunct="0">
              <a:spcAft>
                <a:spcPct val="0"/>
              </a:spcAft>
              <a:defRPr/>
            </a:pPr>
            <a:endParaRPr lang="en-US" kern="0" dirty="0">
              <a:solidFill>
                <a:srgbClr val="000000"/>
              </a:solidFill>
            </a:endParaRPr>
          </a:p>
          <a:p>
            <a:pPr algn="l" eaLnBrk="0" fontAlgn="base" hangingPunct="0">
              <a:spcAft>
                <a:spcPct val="0"/>
              </a:spcAft>
              <a:defRPr/>
            </a:pPr>
            <a:r>
              <a:rPr lang="en-US" kern="0" dirty="0">
                <a:solidFill>
                  <a:srgbClr val="000000"/>
                </a:solidFill>
              </a:rPr>
              <a:t>7. When in doubt about whether a child is at risk, report on the general situation for children rather than on an individual child, no matter how newsworthy the story</a:t>
            </a:r>
            <a:r>
              <a:rPr lang="en-US" dirty="0"/>
              <a:t>.</a:t>
            </a:r>
          </a:p>
          <a:p>
            <a:pPr marL="285750" indent="-285750" algn="l">
              <a:buFont typeface="Arial" panose="020B0604020202020204" pitchFamily="34" charset="0"/>
              <a:buChar char="•"/>
            </a:pPr>
            <a:endParaRPr lang="en-US" sz="1700" dirty="0"/>
          </a:p>
        </p:txBody>
      </p:sp>
    </p:spTree>
    <p:extLst>
      <p:ext uri="{BB962C8B-B14F-4D97-AF65-F5344CB8AC3E}">
        <p14:creationId xmlns:p14="http://schemas.microsoft.com/office/powerpoint/2010/main" val="332050062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6"/>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621FFD873806F4F8CE094FE4A0BFCF3" ma:contentTypeVersion="12" ma:contentTypeDescription="Create a new document." ma:contentTypeScope="" ma:versionID="0faffae93bc4ad9a945b61a1abe8dfad">
  <xsd:schema xmlns:xsd="http://www.w3.org/2001/XMLSchema" xmlns:xs="http://www.w3.org/2001/XMLSchema" xmlns:p="http://schemas.microsoft.com/office/2006/metadata/properties" xmlns:ns3="e513e65f-8bcb-48d1-96d1-2d02cf57936f" xmlns:ns4="f052ebe4-1b07-4901-9559-557537c5e82b" targetNamespace="http://schemas.microsoft.com/office/2006/metadata/properties" ma:root="true" ma:fieldsID="7e1861aad2bf6fd019d930f3f4012190" ns3:_="" ns4:_="">
    <xsd:import namespace="e513e65f-8bcb-48d1-96d1-2d02cf57936f"/>
    <xsd:import namespace="f052ebe4-1b07-4901-9559-557537c5e82b"/>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513e65f-8bcb-48d1-96d1-2d02cf57936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052ebe4-1b07-4901-9559-557537c5e82b"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FC82FD5-B4A7-44C0-B435-05C77A138C92}">
  <ds:schemaRefs>
    <ds:schemaRef ds:uri="http://schemas.microsoft.com/sharepoint/v3/contenttype/forms"/>
  </ds:schemaRefs>
</ds:datastoreItem>
</file>

<file path=customXml/itemProps2.xml><?xml version="1.0" encoding="utf-8"?>
<ds:datastoreItem xmlns:ds="http://schemas.openxmlformats.org/officeDocument/2006/customXml" ds:itemID="{14E4B14B-EABD-4A84-A29E-1B722683E52F}">
  <ds:schemaRefs>
    <ds:schemaRef ds:uri="e513e65f-8bcb-48d1-96d1-2d02cf57936f"/>
    <ds:schemaRef ds:uri="http://www.w3.org/XML/1998/namespace"/>
    <ds:schemaRef ds:uri="http://schemas.microsoft.com/office/2006/documentManagement/types"/>
    <ds:schemaRef ds:uri="http://purl.org/dc/dcmitype/"/>
    <ds:schemaRef ds:uri="http://schemas.microsoft.com/office/infopath/2007/PartnerControls"/>
    <ds:schemaRef ds:uri="f052ebe4-1b07-4901-9559-557537c5e82b"/>
    <ds:schemaRef ds:uri="http://purl.org/dc/elements/1.1/"/>
    <ds:schemaRef ds:uri="http://schemas.openxmlformats.org/package/2006/metadata/core-properties"/>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3C41ABB4-3779-45F7-9308-C339BF2D8CE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513e65f-8bcb-48d1-96d1-2d02cf57936f"/>
    <ds:schemaRef ds:uri="f052ebe4-1b07-4901-9559-557537c5e82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18038</TotalTime>
  <Words>920</Words>
  <Application>Microsoft Office PowerPoint</Application>
  <PresentationFormat>On-screen Show (4:3)</PresentationFormat>
  <Paragraphs>78</Paragraphs>
  <Slides>12</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Calibri</vt:lpstr>
      <vt:lpstr>1_Office Theme</vt:lpstr>
      <vt:lpstr>Child Protection Area of responsibility  GBV Briefing</vt:lpstr>
      <vt:lpstr>Who is a child?</vt:lpstr>
      <vt:lpstr>What is child protection?</vt:lpstr>
      <vt:lpstr>Natural Disaster</vt:lpstr>
      <vt:lpstr>Armed Conflict</vt:lpstr>
      <vt:lpstr>When an emergency strikes/ or a situation develops</vt:lpstr>
      <vt:lpstr>Principles for Ethical  reporting on children</vt:lpstr>
      <vt:lpstr>Seven Guidelines for reporting on children</vt:lpstr>
      <vt:lpstr>Guidelines for media reporting on children Cont…..</vt:lpstr>
      <vt:lpstr>Guidelines for interviewing children</vt:lpstr>
      <vt:lpstr>Summary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Nats</dc:creator>
  <cp:lastModifiedBy>Joan Kipwola</cp:lastModifiedBy>
  <cp:revision>313</cp:revision>
  <cp:lastPrinted>2021-05-18T20:57:29Z</cp:lastPrinted>
  <dcterms:created xsi:type="dcterms:W3CDTF">2016-04-01T00:40:41Z</dcterms:created>
  <dcterms:modified xsi:type="dcterms:W3CDTF">2021-05-18T21:38:12Z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B64161A4-9627-4273-882E-5E3088C0FCE0</vt:lpwstr>
  </property>
  <property fmtid="{D5CDD505-2E9C-101B-9397-08002B2CF9AE}" pid="3" name="ArticulatePath">
    <vt:lpwstr>Presentation1</vt:lpwstr>
  </property>
  <property fmtid="{D5CDD505-2E9C-101B-9397-08002B2CF9AE}" pid="4" name="ContentTypeId">
    <vt:lpwstr>0x0101003621FFD873806F4F8CE094FE4A0BFCF3</vt:lpwstr>
  </property>
</Properties>
</file>